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3.xml" ContentType="application/vnd.openxmlformats-officedocument.presentationml.notesSlide+xml"/>
  <Override PartName="/ppt/comments/comment4.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5.xml" ContentType="application/vnd.openxmlformats-officedocument.presentationml.comment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937" r:id="rId1"/>
  </p:sldMasterIdLst>
  <p:notesMasterIdLst>
    <p:notesMasterId r:id="rId33"/>
  </p:notesMasterIdLst>
  <p:handoutMasterIdLst>
    <p:handoutMasterId r:id="rId34"/>
  </p:handoutMasterIdLst>
  <p:sldIdLst>
    <p:sldId id="291" r:id="rId2"/>
    <p:sldId id="294" r:id="rId3"/>
    <p:sldId id="346" r:id="rId4"/>
    <p:sldId id="258" r:id="rId5"/>
    <p:sldId id="327" r:id="rId6"/>
    <p:sldId id="322" r:id="rId7"/>
    <p:sldId id="287" r:id="rId8"/>
    <p:sldId id="318" r:id="rId9"/>
    <p:sldId id="305" r:id="rId10"/>
    <p:sldId id="314" r:id="rId11"/>
    <p:sldId id="324" r:id="rId12"/>
    <p:sldId id="288" r:id="rId13"/>
    <p:sldId id="349" r:id="rId14"/>
    <p:sldId id="350" r:id="rId15"/>
    <p:sldId id="352" r:id="rId16"/>
    <p:sldId id="348" r:id="rId17"/>
    <p:sldId id="296" r:id="rId18"/>
    <p:sldId id="332" r:id="rId19"/>
    <p:sldId id="337" r:id="rId20"/>
    <p:sldId id="336" r:id="rId21"/>
    <p:sldId id="335" r:id="rId22"/>
    <p:sldId id="343" r:id="rId23"/>
    <p:sldId id="326" r:id="rId24"/>
    <p:sldId id="351" r:id="rId25"/>
    <p:sldId id="298" r:id="rId26"/>
    <p:sldId id="312" r:id="rId27"/>
    <p:sldId id="341" r:id="rId28"/>
    <p:sldId id="344" r:id="rId29"/>
    <p:sldId id="345" r:id="rId30"/>
    <p:sldId id="338" r:id="rId31"/>
    <p:sldId id="347" r:id="rId32"/>
  </p:sldIdLst>
  <p:sldSz cx="9144000" cy="6858000" type="screen4x3"/>
  <p:notesSz cx="7010400" cy="9296400"/>
  <p:embeddedFontLst>
    <p:embeddedFont>
      <p:font typeface="Cambria Math" panose="02040503050406030204" pitchFamily="18" charset="0"/>
      <p:regular r:id="rId35"/>
    </p:embeddedFont>
    <p:embeddedFont>
      <p:font typeface="Wingdings 2" panose="05020102010507070707" pitchFamily="18" charset="2"/>
      <p:regular r:id="rId36"/>
    </p:embeddedFont>
    <p:embeddedFont>
      <p:font typeface="ＭＳ Ｐゴシック" panose="020B0600070205080204" pitchFamily="34" charset="-128"/>
      <p:regular r:id="rId37"/>
    </p:embeddedFont>
    <p:embeddedFont>
      <p:font typeface="Cambria" panose="02040503050406030204" pitchFamily="18" charset="0"/>
      <p:regular r:id="rId38"/>
      <p:bold r:id="rId39"/>
      <p:italic r:id="rId40"/>
      <p:boldItalic r:id="rId41"/>
    </p:embeddedFont>
    <p:embeddedFont>
      <p:font typeface="Arial Bold" panose="020B0704020202020204" pitchFamily="34" charset="0"/>
      <p:bold r:id="rId42"/>
    </p:embeddedFont>
    <p:embeddedFont>
      <p:font typeface="Calibri" panose="020F0502020204030204" pitchFamily="34" charset="0"/>
      <p:regular r:id="rId43"/>
      <p:bold r:id="rId44"/>
      <p:italic r:id="rId45"/>
      <p:boldItalic r:id="rId46"/>
    </p:embeddedFont>
  </p:embeddedFontLst>
  <p:defaultTextStyle>
    <a:defPPr>
      <a:defRPr lang="en-US"/>
    </a:defPPr>
    <a:lvl1pPr algn="l" rtl="0" fontAlgn="base">
      <a:spcBef>
        <a:spcPct val="0"/>
      </a:spcBef>
      <a:spcAft>
        <a:spcPct val="0"/>
      </a:spcAft>
      <a:defRPr kern="1200">
        <a:solidFill>
          <a:schemeClr val="tx1"/>
        </a:solidFill>
        <a:latin typeface="Calibri" charset="0"/>
        <a:ea typeface="MS PGothic" charset="0"/>
        <a:cs typeface="MS PGothic" charset="0"/>
      </a:defRPr>
    </a:lvl1pPr>
    <a:lvl2pPr marL="457200" algn="l" rtl="0" fontAlgn="base">
      <a:spcBef>
        <a:spcPct val="0"/>
      </a:spcBef>
      <a:spcAft>
        <a:spcPct val="0"/>
      </a:spcAft>
      <a:defRPr kern="1200">
        <a:solidFill>
          <a:schemeClr val="tx1"/>
        </a:solidFill>
        <a:latin typeface="Calibri" charset="0"/>
        <a:ea typeface="MS PGothic" charset="0"/>
        <a:cs typeface="MS PGothic" charset="0"/>
      </a:defRPr>
    </a:lvl2pPr>
    <a:lvl3pPr marL="914400" algn="l" rtl="0" fontAlgn="base">
      <a:spcBef>
        <a:spcPct val="0"/>
      </a:spcBef>
      <a:spcAft>
        <a:spcPct val="0"/>
      </a:spcAft>
      <a:defRPr kern="1200">
        <a:solidFill>
          <a:schemeClr val="tx1"/>
        </a:solidFill>
        <a:latin typeface="Calibri" charset="0"/>
        <a:ea typeface="MS PGothic" charset="0"/>
        <a:cs typeface="MS PGothic" charset="0"/>
      </a:defRPr>
    </a:lvl3pPr>
    <a:lvl4pPr marL="1371600" algn="l" rtl="0" fontAlgn="base">
      <a:spcBef>
        <a:spcPct val="0"/>
      </a:spcBef>
      <a:spcAft>
        <a:spcPct val="0"/>
      </a:spcAft>
      <a:defRPr kern="1200">
        <a:solidFill>
          <a:schemeClr val="tx1"/>
        </a:solidFill>
        <a:latin typeface="Calibri" charset="0"/>
        <a:ea typeface="MS PGothic" charset="0"/>
        <a:cs typeface="MS PGothic" charset="0"/>
      </a:defRPr>
    </a:lvl4pPr>
    <a:lvl5pPr marL="1828800" algn="l"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an  Peter" initials="AP"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77" autoAdjust="0"/>
    <p:restoredTop sz="81277" autoAdjust="0"/>
  </p:normalViewPr>
  <p:slideViewPr>
    <p:cSldViewPr snapToGrid="0">
      <p:cViewPr varScale="1">
        <p:scale>
          <a:sx n="75" d="100"/>
          <a:sy n="75"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2-24T21:38:39.025" idx="1">
    <p:pos x="10" y="10"/>
    <p:text>Don't want to say blanket (and potentially controversial) statement like traditional machine learning is slow.  Saying something pertaining to what you are addressing. something like: Traditional unparallelized clustering algorithms fall short of meeting high throughput demands of big data processing.</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4-02-24T21:47:22.442" idx="5">
    <p:pos x="10" y="10"/>
    <p:text>Someone may ask you specifics about the objective function and listed terms, make sure you review them prior to the talk.</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4-02-24T21:42:14.802" idx="2">
    <p:pos x="10" y="10"/>
    <p:text>Emphize that even though the image size may seem small (e.g. 128x128), we are really clustering 128^2 = 16,384 data points.  I believe this was one of the reviewer's concerns</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4-02-24T21:44:16.248" idx="3">
    <p:pos x="10" y="10"/>
    <p:text>You may want to put a tag line at the bottom of each of these results slides, so quickly summarize what you want them to know about the result.  Just keep in mind that sometimes the slides get passed on, and you won't be there to give the talk to the new person, so it is important to have some text on each slides so it can serve as a reference.</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4-02-24T21:46:15.617" idx="4">
    <p:pos x="10" y="10"/>
    <p:text>After this slide, you should have one summary slide that re-states you key take away points.  On the summary slide you can also plug the fact that the code is available for download and use (please list our ICE lab site, as well as yours).</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D630BBD9-4C9B-734E-983D-DDC7D66B2619}" type="datetimeFigureOut">
              <a:rPr lang="en-US" smtClean="0"/>
              <a:t>3/8/2014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3109BF42-BE2C-7044-8DE4-1A0D846A5BD6}" type="slidenum">
              <a:rPr lang="en-US" smtClean="0"/>
              <a:t>‹#›</a:t>
            </a:fld>
            <a:endParaRPr lang="en-US"/>
          </a:p>
        </p:txBody>
      </p:sp>
    </p:spTree>
    <p:extLst>
      <p:ext uri="{BB962C8B-B14F-4D97-AF65-F5344CB8AC3E}">
        <p14:creationId xmlns:p14="http://schemas.microsoft.com/office/powerpoint/2010/main" val="31336861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smtClean="0">
                <a:latin typeface="Calibri" pitchFamily="34" charset="0"/>
                <a:ea typeface="MS PGothic" pitchFamily="34" charset="-128"/>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C8C420-BBBB-BB45-8136-F588373360E9}" type="datetimeFigureOut">
              <a:rPr lang="en-US"/>
              <a:pPr/>
              <a:t>3/8/2014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smtClean="0">
                <a:latin typeface="Calibri" pitchFamily="34" charset="0"/>
                <a:ea typeface="MS PGothic"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84B5E48-DEA0-9E41-9302-79B24EA01BFD}" type="slidenum">
              <a:rPr lang="en-US"/>
              <a:pPr/>
              <a:t>‹#›</a:t>
            </a:fld>
            <a:endParaRPr lang="en-US"/>
          </a:p>
        </p:txBody>
      </p:sp>
    </p:spTree>
    <p:extLst>
      <p:ext uri="{BB962C8B-B14F-4D97-AF65-F5344CB8AC3E}">
        <p14:creationId xmlns:p14="http://schemas.microsoft.com/office/powerpoint/2010/main" val="2939230565"/>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ＭＳ Ｐゴシック" charset="0"/>
        <a:cs typeface="+mn-cs"/>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Names</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kern="1200" dirty="0" smtClean="0">
                <a:solidFill>
                  <a:schemeClr val="tx1"/>
                </a:solidFill>
                <a:effectLst/>
                <a:latin typeface="+mn-lt"/>
                <a:ea typeface="ＭＳ Ｐゴシック" charset="0"/>
                <a:cs typeface="+mn-cs"/>
              </a:rPr>
              <a:t>Large-scale Clustering for Big Data Analytics: A </a:t>
            </a:r>
            <a:r>
              <a:rPr lang="en-US" sz="1200" kern="1200" dirty="0" err="1" smtClean="0">
                <a:solidFill>
                  <a:schemeClr val="tx1"/>
                </a:solidFill>
                <a:effectLst/>
                <a:latin typeface="+mn-lt"/>
                <a:ea typeface="ＭＳ Ｐゴシック" charset="0"/>
                <a:cs typeface="+mn-cs"/>
              </a:rPr>
              <a:t>MapReduce</a:t>
            </a:r>
            <a:r>
              <a:rPr lang="en-US" sz="1200" kern="1200" dirty="0" smtClean="0">
                <a:solidFill>
                  <a:schemeClr val="tx1"/>
                </a:solidFill>
                <a:effectLst/>
                <a:latin typeface="+mn-lt"/>
                <a:ea typeface="ＭＳ Ｐゴシック" charset="0"/>
                <a:cs typeface="+mn-cs"/>
              </a:rPr>
              <a:t> Implementation of Hierarchical Affinity Propagation</a:t>
            </a:r>
            <a:r>
              <a:rPr lang="en-US" dirty="0" smtClean="0"/>
              <a:t/>
            </a:r>
            <a:br>
              <a:rPr lang="en-US" dirty="0" smtClean="0"/>
            </a:br>
            <a:endParaRPr lang="en-US" dirty="0" smtClean="0"/>
          </a:p>
        </p:txBody>
      </p:sp>
      <p:sp>
        <p:nvSpPr>
          <p:cNvPr id="4" name="Slide Number Placeholder 3"/>
          <p:cNvSpPr>
            <a:spLocks noGrp="1"/>
          </p:cNvSpPr>
          <p:nvPr>
            <p:ph type="sldNum" sz="quarter" idx="10"/>
          </p:nvPr>
        </p:nvSpPr>
        <p:spPr/>
        <p:txBody>
          <a:bodyPr/>
          <a:lstStyle/>
          <a:p>
            <a:fld id="{584B5E48-DEA0-9E41-9302-79B24EA01BFD}" type="slidenum">
              <a:rPr lang="en-US" smtClean="0"/>
              <a:pPr/>
              <a:t>1</a:t>
            </a:fld>
            <a:endParaRPr lang="en-US"/>
          </a:p>
        </p:txBody>
      </p:sp>
    </p:spTree>
    <p:extLst>
      <p:ext uri="{BB962C8B-B14F-4D97-AF65-F5344CB8AC3E}">
        <p14:creationId xmlns:p14="http://schemas.microsoft.com/office/powerpoint/2010/main" val="2857444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Talk about Modality Point</a:t>
            </a:r>
            <a:endParaRPr lang="en-US" dirty="0"/>
          </a:p>
        </p:txBody>
      </p:sp>
      <p:sp>
        <p:nvSpPr>
          <p:cNvPr id="4" name="Slide Number Placeholder 3"/>
          <p:cNvSpPr>
            <a:spLocks noGrp="1"/>
          </p:cNvSpPr>
          <p:nvPr>
            <p:ph type="sldNum" sz="quarter" idx="10"/>
          </p:nvPr>
        </p:nvSpPr>
        <p:spPr/>
        <p:txBody>
          <a:bodyPr/>
          <a:lstStyle/>
          <a:p>
            <a:fld id="{584B5E48-DEA0-9E41-9302-79B24EA01BFD}" type="slidenum">
              <a:rPr lang="en-US" smtClean="0"/>
              <a:pPr/>
              <a:t>6</a:t>
            </a:fld>
            <a:endParaRPr lang="en-US"/>
          </a:p>
        </p:txBody>
      </p:sp>
    </p:spTree>
    <p:extLst>
      <p:ext uri="{BB962C8B-B14F-4D97-AF65-F5344CB8AC3E}">
        <p14:creationId xmlns:p14="http://schemas.microsoft.com/office/powerpoint/2010/main" val="2105953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B5E48-DEA0-9E41-9302-79B24EA01BFD}" type="slidenum">
              <a:rPr lang="en-US" smtClean="0"/>
              <a:pPr/>
              <a:t>19</a:t>
            </a:fld>
            <a:endParaRPr lang="en-US"/>
          </a:p>
        </p:txBody>
      </p:sp>
    </p:spTree>
    <p:extLst>
      <p:ext uri="{BB962C8B-B14F-4D97-AF65-F5344CB8AC3E}">
        <p14:creationId xmlns:p14="http://schemas.microsoft.com/office/powerpoint/2010/main" val="129889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B5E48-DEA0-9E41-9302-79B24EA01BFD}" type="slidenum">
              <a:rPr lang="en-US" smtClean="0"/>
              <a:pPr/>
              <a:t>21</a:t>
            </a:fld>
            <a:endParaRPr lang="en-US"/>
          </a:p>
        </p:txBody>
      </p:sp>
    </p:spTree>
    <p:extLst>
      <p:ext uri="{BB962C8B-B14F-4D97-AF65-F5344CB8AC3E}">
        <p14:creationId xmlns:p14="http://schemas.microsoft.com/office/powerpoint/2010/main" val="113515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B5E48-DEA0-9E41-9302-79B24EA01BFD}" type="slidenum">
              <a:rPr lang="en-US" smtClean="0"/>
              <a:pPr/>
              <a:t>22</a:t>
            </a:fld>
            <a:endParaRPr lang="en-US"/>
          </a:p>
        </p:txBody>
      </p:sp>
    </p:spTree>
    <p:extLst>
      <p:ext uri="{BB962C8B-B14F-4D97-AF65-F5344CB8AC3E}">
        <p14:creationId xmlns:p14="http://schemas.microsoft.com/office/powerpoint/2010/main" val="1135151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B5E48-DEA0-9E41-9302-79B24EA01BFD}" type="slidenum">
              <a:rPr lang="en-US" smtClean="0"/>
              <a:pPr/>
              <a:t>26</a:t>
            </a:fld>
            <a:endParaRPr lang="en-US"/>
          </a:p>
        </p:txBody>
      </p:sp>
    </p:spTree>
    <p:extLst>
      <p:ext uri="{BB962C8B-B14F-4D97-AF65-F5344CB8AC3E}">
        <p14:creationId xmlns:p14="http://schemas.microsoft.com/office/powerpoint/2010/main" val="335296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5D07DA-FA0A-F647-AABE-D73947D3E4EE}" type="datetime1">
              <a:rPr lang="en-US" smtClean="0"/>
              <a:t>3/8/2014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A69B574-A838-FE49-B362-5DF2185059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5570BF-90A2-764D-BC06-5D2FDCFFDD2F}" type="datetime1">
              <a:rPr lang="en-US" smtClean="0"/>
              <a:t>3/8/2014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9C7DFD6-7F6F-9F47-9D2F-CA1624647C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0A6644-5D3F-094E-9097-D2C874466632}" type="datetime1">
              <a:rPr lang="en-US" smtClean="0"/>
              <a:t>3/8/2014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7B9A686-1A45-AC46-8851-0921F17DE7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9F5994-B593-0447-8468-778B9632643D}" type="datetime1">
              <a:rPr lang="en-US" smtClean="0"/>
              <a:t>3/8/2014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8E561EE-62DB-4A47-9282-7C8CD0E4FC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32CF92-9F3C-BD41-8ADF-FC6DA803712B}" type="datetime1">
              <a:rPr lang="en-US" smtClean="0"/>
              <a:t>3/8/2014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69E92663-AE03-3943-8A4C-D5D17000BE9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A4AEE7-DC01-4845-BB12-B745C3AE22F8}" type="datetime1">
              <a:rPr lang="en-US" smtClean="0"/>
              <a:t>3/8/2014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3E453FD7-E439-B740-8014-5C5A1C2837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DC6DB-80ED-0646-AF05-1D87E178E292}" type="datetime1">
              <a:rPr lang="en-US" smtClean="0"/>
              <a:t>3/8/2014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75F76BD-38BC-C546-9975-D73FAA4B1D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0EEA63-F1D4-7B47-A135-9B6306A90F16}" type="datetime1">
              <a:rPr lang="en-US" smtClean="0"/>
              <a:t>3/8/2014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7F177FD1-4372-3D43-8CB5-DA595174FFE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3930F33-3D77-584B-89B9-A5C5545DF711}" type="datetime1">
              <a:rPr lang="en-US" smtClean="0"/>
              <a:t>3/8/2014</a:t>
            </a:fld>
            <a:endParaRPr lang="en-US"/>
          </a:p>
        </p:txBody>
      </p:sp>
      <p:sp>
        <p:nvSpPr>
          <p:cNvPr id="9" name="Slide Number Placeholder 8"/>
          <p:cNvSpPr>
            <a:spLocks noGrp="1"/>
          </p:cNvSpPr>
          <p:nvPr>
            <p:ph type="sldNum" sz="quarter" idx="11"/>
          </p:nvPr>
        </p:nvSpPr>
        <p:spPr/>
        <p:txBody>
          <a:bodyPr/>
          <a:lstStyle/>
          <a:p>
            <a:fld id="{B128CDF9-D42F-E243-9885-C1497F601631}" type="slidenum">
              <a:rPr lang="en-US" smtClean="0"/>
              <a:pPr/>
              <a:t>‹#›</a:t>
            </a:fld>
            <a:endParaRPr lang="en-US"/>
          </a:p>
        </p:txBody>
      </p:sp>
      <p:sp>
        <p:nvSpPr>
          <p:cNvPr id="10" name="Footer Placeholder 9"/>
          <p:cNvSpPr>
            <a:spLocks noGrp="1"/>
          </p:cNvSpPr>
          <p:nvPr>
            <p:ph type="ftr"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2AD1CB-FBD4-0A41-8000-F5E8F67C4112}" type="datetime1">
              <a:rPr lang="en-US" smtClean="0"/>
              <a:t>3/8/2014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6962CD9-0D27-0840-A871-1B04828CFA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ADF370-D4FD-1F44-A7DC-B4911D4D209C}" type="datetime1">
              <a:rPr lang="en-US" smtClean="0"/>
              <a:t>3/8/2014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F504842-E5A0-5B4F-B5C2-8EC70FA59D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09A0DF0-83AC-8344-919F-62ECAC7C9011}"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EDEDFB7-79D6-C042-9F07-3EE3AE63C0C4}" type="datetime1">
              <a:rPr lang="en-US" smtClean="0"/>
              <a:t>3/8/2014</a:t>
            </a:fld>
            <a:endParaRPr lang="en-US"/>
          </a:p>
        </p:txBody>
      </p:sp>
    </p:spTree>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10" Type="http://schemas.openxmlformats.org/officeDocument/2006/relationships/comments" Target="../comments/comment2.xml"/><Relationship Id="rId4" Type="http://schemas.openxmlformats.org/officeDocument/2006/relationships/image" Target="../media/image17.png"/><Relationship Id="rId9" Type="http://schemas.openxmlformats.org/officeDocument/2006/relationships/image" Target="../media/image170.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7"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50.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comments" Target="../comments/comment3.xml"/><Relationship Id="rId5" Type="http://schemas.openxmlformats.org/officeDocument/2006/relationships/image" Target="../media/image31.jpe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comments" Target="../comments/comment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comments" Target="../comments/comment5.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9" Type="http://schemas.openxmlformats.org/officeDocument/2006/relationships/image" Target="../media/image170.png"/></Relationships>
</file>

<file path=ppt/slides/_rels/slide29.xml.rels><?xml version="1.0" encoding="UTF-8" standalone="yes"?>
<Relationships xmlns="http://schemas.openxmlformats.org/package/2006/relationships"><Relationship Id="rId8" Type="http://schemas.openxmlformats.org/officeDocument/2006/relationships/image" Target="../media/image200.png"/><Relationship Id="rId7"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50.png"/><Relationship Id="rId9"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bwMode="auto">
          <a:xfrm>
            <a:off x="1385888" y="3367088"/>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eaLnBrk="1" fontAlgn="auto" hangingPunct="1">
              <a:spcAft>
                <a:spcPts val="0"/>
              </a:spcAft>
              <a:buFont typeface="Arial" pitchFamily="34" charset="0"/>
              <a:buNone/>
              <a:defRPr/>
            </a:pPr>
            <a:r>
              <a:rPr lang="en-US" dirty="0" smtClean="0">
                <a:solidFill>
                  <a:schemeClr val="tx1">
                    <a:lumMod val="75000"/>
                    <a:lumOff val="25000"/>
                  </a:schemeClr>
                </a:solidFill>
                <a:ea typeface="+mn-ea"/>
                <a:cs typeface="+mn-cs"/>
              </a:rPr>
              <a:t>Dillon Mark Rose</a:t>
            </a:r>
          </a:p>
          <a:p>
            <a:pPr marL="0" indent="0" algn="ctr" eaLnBrk="1" fontAlgn="auto" hangingPunct="1">
              <a:spcAft>
                <a:spcPts val="0"/>
              </a:spcAft>
              <a:buNone/>
              <a:defRPr/>
            </a:pPr>
            <a:r>
              <a:rPr lang="en-US" dirty="0" smtClean="0">
                <a:solidFill>
                  <a:schemeClr val="tx1">
                    <a:lumMod val="75000"/>
                    <a:lumOff val="25000"/>
                  </a:schemeClr>
                </a:solidFill>
                <a:ea typeface="ＭＳ Ｐゴシック" charset="0"/>
                <a:cs typeface="ＭＳ Ｐゴシック" charset="0"/>
              </a:rPr>
              <a:t>Jean Michel </a:t>
            </a:r>
            <a:r>
              <a:rPr lang="en-US" dirty="0" err="1" smtClean="0">
                <a:solidFill>
                  <a:schemeClr val="tx1">
                    <a:lumMod val="75000"/>
                    <a:lumOff val="25000"/>
                  </a:schemeClr>
                </a:solidFill>
                <a:ea typeface="ＭＳ Ｐゴシック" charset="0"/>
                <a:cs typeface="ＭＳ Ｐゴシック" charset="0"/>
              </a:rPr>
              <a:t>Rouly</a:t>
            </a:r>
            <a:endParaRPr lang="en-US" dirty="0" smtClean="0">
              <a:solidFill>
                <a:schemeClr val="tx1">
                  <a:lumMod val="75000"/>
                  <a:lumOff val="25000"/>
                </a:schemeClr>
              </a:solidFill>
              <a:ea typeface="ＭＳ Ｐゴシック" charset="0"/>
              <a:cs typeface="ＭＳ Ｐゴシック" charset="0"/>
            </a:endParaRPr>
          </a:p>
          <a:p>
            <a:pPr marL="0" indent="0" algn="ctr" eaLnBrk="1" fontAlgn="auto" hangingPunct="1">
              <a:spcAft>
                <a:spcPts val="0"/>
              </a:spcAft>
              <a:buNone/>
              <a:defRPr/>
            </a:pPr>
            <a:r>
              <a:rPr lang="en-US" dirty="0" err="1" smtClean="0">
                <a:solidFill>
                  <a:schemeClr val="tx1">
                    <a:lumMod val="75000"/>
                    <a:lumOff val="25000"/>
                  </a:schemeClr>
                </a:solidFill>
                <a:ea typeface="ＭＳ Ｐゴシック" charset="0"/>
                <a:cs typeface="ＭＳ Ｐゴシック" charset="0"/>
              </a:rPr>
              <a:t>Rana</a:t>
            </a:r>
            <a:r>
              <a:rPr lang="en-US" dirty="0" smtClean="0">
                <a:solidFill>
                  <a:schemeClr val="tx1">
                    <a:lumMod val="75000"/>
                    <a:lumOff val="25000"/>
                  </a:schemeClr>
                </a:solidFill>
                <a:ea typeface="ＭＳ Ｐゴシック" charset="0"/>
                <a:cs typeface="ＭＳ Ｐゴシック" charset="0"/>
              </a:rPr>
              <a:t> Haber</a:t>
            </a:r>
          </a:p>
          <a:p>
            <a:pPr marL="0" indent="0" algn="ctr" eaLnBrk="1" fontAlgn="auto" hangingPunct="1">
              <a:spcAft>
                <a:spcPts val="0"/>
              </a:spcAft>
              <a:buNone/>
              <a:defRPr/>
            </a:pPr>
            <a:r>
              <a:rPr lang="en-US" dirty="0" err="1" smtClean="0">
                <a:solidFill>
                  <a:schemeClr val="tx1">
                    <a:lumMod val="75000"/>
                    <a:lumOff val="25000"/>
                  </a:schemeClr>
                </a:solidFill>
                <a:ea typeface="ＭＳ Ｐゴシック" charset="0"/>
                <a:cs typeface="ＭＳ Ｐゴシック" charset="0"/>
              </a:rPr>
              <a:t>Nenad</a:t>
            </a:r>
            <a:r>
              <a:rPr lang="en-US" dirty="0" smtClean="0">
                <a:solidFill>
                  <a:schemeClr val="tx1">
                    <a:lumMod val="75000"/>
                    <a:lumOff val="25000"/>
                  </a:schemeClr>
                </a:solidFill>
                <a:ea typeface="ＭＳ Ｐゴシック" charset="0"/>
                <a:cs typeface="ＭＳ Ｐゴシック" charset="0"/>
              </a:rPr>
              <a:t> </a:t>
            </a:r>
            <a:r>
              <a:rPr lang="en-US" dirty="0" err="1" smtClean="0">
                <a:solidFill>
                  <a:schemeClr val="tx1">
                    <a:lumMod val="75000"/>
                    <a:lumOff val="25000"/>
                  </a:schemeClr>
                </a:solidFill>
                <a:ea typeface="ＭＳ Ｐゴシック" charset="0"/>
                <a:cs typeface="ＭＳ Ｐゴシック" charset="0"/>
              </a:rPr>
              <a:t>Mijatovic</a:t>
            </a:r>
            <a:endParaRPr lang="en-US" dirty="0" smtClean="0">
              <a:solidFill>
                <a:schemeClr val="tx1">
                  <a:lumMod val="75000"/>
                  <a:lumOff val="25000"/>
                </a:schemeClr>
              </a:solidFill>
              <a:ea typeface="ＭＳ Ｐゴシック" charset="0"/>
              <a:cs typeface="ＭＳ Ｐゴシック" charset="0"/>
            </a:endParaRPr>
          </a:p>
          <a:p>
            <a:pPr marL="0" indent="0" algn="ctr" eaLnBrk="1" fontAlgn="auto" hangingPunct="1">
              <a:spcAft>
                <a:spcPts val="0"/>
              </a:spcAft>
              <a:buNone/>
              <a:defRPr/>
            </a:pPr>
            <a:r>
              <a:rPr lang="en-US" dirty="0">
                <a:solidFill>
                  <a:schemeClr val="tx1">
                    <a:lumMod val="75000"/>
                    <a:lumOff val="25000"/>
                  </a:schemeClr>
                </a:solidFill>
                <a:ea typeface="ＭＳ Ｐゴシック" charset="0"/>
                <a:cs typeface="ＭＳ Ｐゴシック" charset="0"/>
              </a:rPr>
              <a:t>Dr. Adrian </a:t>
            </a:r>
            <a:r>
              <a:rPr lang="en-US" dirty="0" smtClean="0">
                <a:solidFill>
                  <a:schemeClr val="tx1">
                    <a:lumMod val="75000"/>
                    <a:lumOff val="25000"/>
                  </a:schemeClr>
                </a:solidFill>
                <a:ea typeface="ＭＳ Ｐゴシック" charset="0"/>
                <a:cs typeface="ＭＳ Ｐゴシック" charset="0"/>
              </a:rPr>
              <a:t>M. Peter</a:t>
            </a:r>
            <a:endParaRPr lang="en-US" dirty="0">
              <a:solidFill>
                <a:schemeClr val="tx1">
                  <a:lumMod val="75000"/>
                  <a:lumOff val="25000"/>
                </a:schemeClr>
              </a:solidFill>
              <a:ea typeface="ＭＳ Ｐゴシック" charset="0"/>
              <a:cs typeface="ＭＳ Ｐゴシック" charset="0"/>
            </a:endParaRPr>
          </a:p>
          <a:p>
            <a:pPr marL="0" indent="0" algn="ctr" eaLnBrk="1" fontAlgn="auto" hangingPunct="1">
              <a:spcAft>
                <a:spcPts val="0"/>
              </a:spcAft>
              <a:buNone/>
              <a:defRPr/>
            </a:pPr>
            <a:endParaRPr lang="en-US" dirty="0" smtClean="0">
              <a:solidFill>
                <a:schemeClr val="tx1">
                  <a:lumMod val="75000"/>
                  <a:lumOff val="25000"/>
                </a:schemeClr>
              </a:solidFill>
              <a:ea typeface="ＭＳ Ｐゴシック" charset="0"/>
              <a:cs typeface="ＭＳ Ｐゴシック" charset="0"/>
            </a:endParaRPr>
          </a:p>
          <a:p>
            <a:pPr eaLnBrk="1" fontAlgn="auto" hangingPunct="1">
              <a:spcAft>
                <a:spcPts val="0"/>
              </a:spcAft>
              <a:buFont typeface="Arial" pitchFamily="34" charset="0"/>
              <a:buNone/>
              <a:defRPr/>
            </a:pPr>
            <a:endParaRPr lang="en-US" dirty="0">
              <a:solidFill>
                <a:schemeClr val="tx1">
                  <a:lumMod val="75000"/>
                  <a:lumOff val="25000"/>
                </a:schemeClr>
              </a:solidFill>
              <a:ea typeface="+mn-ea"/>
              <a:cs typeface="+mn-cs"/>
            </a:endParaRPr>
          </a:p>
        </p:txBody>
      </p:sp>
      <p:sp>
        <p:nvSpPr>
          <p:cNvPr id="7" name="Title 1"/>
          <p:cNvSpPr txBox="1">
            <a:spLocks/>
          </p:cNvSpPr>
          <p:nvPr/>
        </p:nvSpPr>
        <p:spPr bwMode="auto">
          <a:xfrm>
            <a:off x="304800" y="787644"/>
            <a:ext cx="804862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r>
              <a:rPr lang="en-US" sz="4000" b="1" dirty="0" smtClean="0">
                <a:solidFill>
                  <a:schemeClr val="tx2">
                    <a:lumMod val="50000"/>
                  </a:schemeClr>
                </a:solidFill>
                <a:latin typeface="Arial Bold" charset="0"/>
                <a:ea typeface="MS PGothic" charset="0"/>
              </a:rPr>
              <a:t>Large-scale Clustering for Big Data Analytics: A </a:t>
            </a:r>
            <a:r>
              <a:rPr lang="en-US" sz="4000" b="1" dirty="0" err="1" smtClean="0">
                <a:solidFill>
                  <a:schemeClr val="tx2">
                    <a:lumMod val="50000"/>
                  </a:schemeClr>
                </a:solidFill>
                <a:latin typeface="Arial Bold" charset="0"/>
                <a:ea typeface="MS PGothic" charset="0"/>
              </a:rPr>
              <a:t>MapReduce</a:t>
            </a:r>
            <a:r>
              <a:rPr lang="en-US" sz="4000" b="1" dirty="0" smtClean="0">
                <a:solidFill>
                  <a:schemeClr val="tx2">
                    <a:lumMod val="50000"/>
                  </a:schemeClr>
                </a:solidFill>
                <a:latin typeface="Arial Bold" charset="0"/>
                <a:ea typeface="MS PGothic" charset="0"/>
              </a:rPr>
              <a:t> Implementation of Hierarchical </a:t>
            </a:r>
            <a:r>
              <a:rPr lang="en-US" sz="4000" b="1" dirty="0">
                <a:solidFill>
                  <a:schemeClr val="tx2">
                    <a:lumMod val="50000"/>
                  </a:schemeClr>
                </a:solidFill>
                <a:latin typeface="Arial Bold" charset="0"/>
                <a:ea typeface="MS PGothic" charset="0"/>
              </a:rPr>
              <a:t>Affinity </a:t>
            </a:r>
            <a:r>
              <a:rPr lang="en-US" sz="4000" b="1" dirty="0" smtClean="0">
                <a:solidFill>
                  <a:schemeClr val="tx2">
                    <a:lumMod val="50000"/>
                  </a:schemeClr>
                </a:solidFill>
                <a:latin typeface="Arial Bold" charset="0"/>
                <a:ea typeface="MS PGothic" charset="0"/>
              </a:rPr>
              <a:t>Propagation</a:t>
            </a:r>
            <a:endParaRPr lang="en-US" sz="4000" b="1" dirty="0">
              <a:solidFill>
                <a:schemeClr val="tx2">
                  <a:lumMod val="50000"/>
                </a:schemeClr>
              </a:solidFill>
              <a:latin typeface="Arial Bold" charset="0"/>
              <a:ea typeface="MS PGothic" charset="0"/>
            </a:endParaRPr>
          </a:p>
        </p:txBody>
      </p:sp>
      <p:sp>
        <p:nvSpPr>
          <p:cNvPr id="4" name="Slide Number Placeholder 3"/>
          <p:cNvSpPr>
            <a:spLocks noGrp="1"/>
          </p:cNvSpPr>
          <p:nvPr>
            <p:ph type="sldNum" sz="quarter" idx="12"/>
          </p:nvPr>
        </p:nvSpPr>
        <p:spPr/>
        <p:txBody>
          <a:bodyPr>
            <a:normAutofit/>
          </a:bodyPr>
          <a:lstStyle/>
          <a:p>
            <a:fld id="{89C7DFD6-7F6F-9F47-9D2F-CA1624647C8D}" type="slidenum">
              <a:rPr lang="en-US" smtClean="0"/>
              <a:pPr/>
              <a:t>1</a:t>
            </a:fld>
            <a:endParaRPr lang="en-US" dirty="0"/>
          </a:p>
        </p:txBody>
      </p:sp>
      <p:pic>
        <p:nvPicPr>
          <p:cNvPr id="9" name="Picture 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10963" y="5513637"/>
            <a:ext cx="1322113" cy="84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53766" y="5520250"/>
            <a:ext cx="840529" cy="8421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stretch>
            <a:fillRect/>
          </a:stretch>
        </p:blipFill>
        <p:spPr>
          <a:xfrm>
            <a:off x="3451244" y="5534057"/>
            <a:ext cx="793447" cy="828344"/>
          </a:xfrm>
          <a:prstGeom prst="rect">
            <a:avLst/>
          </a:prstGeom>
        </p:spPr>
      </p:pic>
      <p:pic>
        <p:nvPicPr>
          <p:cNvPr id="13" name="Picture 12"/>
          <p:cNvPicPr>
            <a:picLocks noChangeAspect="1"/>
          </p:cNvPicPr>
          <p:nvPr/>
        </p:nvPicPr>
        <p:blipFill>
          <a:blip r:embed="rId6"/>
          <a:stretch>
            <a:fillRect/>
          </a:stretch>
        </p:blipFill>
        <p:spPr>
          <a:xfrm>
            <a:off x="6352416" y="5515736"/>
            <a:ext cx="846665" cy="846665"/>
          </a:xfrm>
          <a:prstGeom prst="rect">
            <a:avLst/>
          </a:prstGeom>
        </p:spPr>
      </p:pic>
    </p:spTree>
    <p:extLst>
      <p:ext uri="{BB962C8B-B14F-4D97-AF65-F5344CB8AC3E}">
        <p14:creationId xmlns:p14="http://schemas.microsoft.com/office/powerpoint/2010/main" val="436034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5"/>
          <p:cNvSpPr>
            <a:spLocks noGrp="1"/>
          </p:cNvSpPr>
          <p:nvPr>
            <p:ph type="title"/>
          </p:nvPr>
        </p:nvSpPr>
        <p:spPr>
          <a:xfrm>
            <a:off x="457200" y="1071563"/>
            <a:ext cx="8229600" cy="858837"/>
          </a:xfrm>
        </p:spPr>
        <p:txBody>
          <a:bodyPr>
            <a:normAutofit fontScale="90000"/>
          </a:bodyPr>
          <a:lstStyle/>
          <a:p>
            <a:pPr eaLnBrk="1" hangingPunct="1"/>
            <a:r>
              <a:rPr lang="en-US" sz="5400" dirty="0" smtClean="0">
                <a:solidFill>
                  <a:schemeClr val="accent2">
                    <a:lumMod val="75000"/>
                  </a:schemeClr>
                </a:solidFill>
                <a:latin typeface="Calibri" charset="0"/>
                <a:ea typeface="MS PGothic" charset="0"/>
              </a:rPr>
              <a:t>Project Goal</a:t>
            </a:r>
            <a:endParaRPr lang="en-US" sz="5400" dirty="0">
              <a:solidFill>
                <a:schemeClr val="accent2">
                  <a:lumMod val="75000"/>
                </a:schemeClr>
              </a:solidFill>
              <a:latin typeface="Calibri" charset="0"/>
              <a:ea typeface="MS PGothic" charset="0"/>
            </a:endParaRPr>
          </a:p>
        </p:txBody>
      </p:sp>
      <p:sp>
        <p:nvSpPr>
          <p:cNvPr id="3076" name="Content Placeholder 6"/>
          <p:cNvSpPr>
            <a:spLocks noGrp="1"/>
          </p:cNvSpPr>
          <p:nvPr>
            <p:ph idx="1"/>
          </p:nvPr>
        </p:nvSpPr>
        <p:spPr>
          <a:xfrm>
            <a:off x="457200" y="2203450"/>
            <a:ext cx="7772400" cy="3922713"/>
          </a:xfrm>
        </p:spPr>
        <p:txBody>
          <a:bodyPr>
            <a:normAutofit/>
          </a:bodyPr>
          <a:lstStyle/>
          <a:p>
            <a:pPr marL="0" indent="0" algn="ctr" eaLnBrk="1" hangingPunct="1">
              <a:lnSpc>
                <a:spcPct val="150000"/>
              </a:lnSpc>
              <a:buFont typeface="Arial" charset="0"/>
              <a:buNone/>
            </a:pPr>
            <a:r>
              <a:rPr lang="en-US" sz="3000" dirty="0">
                <a:latin typeface="Calibri" charset="0"/>
                <a:ea typeface="MS PGothic" charset="0"/>
              </a:rPr>
              <a:t>To develop a </a:t>
            </a:r>
            <a:r>
              <a:rPr lang="en-US" sz="3000" dirty="0" smtClean="0">
                <a:latin typeface="Calibri" charset="0"/>
                <a:ea typeface="MS PGothic" charset="0"/>
              </a:rPr>
              <a:t>robust data mining framework </a:t>
            </a:r>
          </a:p>
          <a:p>
            <a:pPr marL="0" indent="0" algn="ctr" eaLnBrk="1" hangingPunct="1">
              <a:lnSpc>
                <a:spcPct val="150000"/>
              </a:lnSpc>
              <a:buFont typeface="Arial" charset="0"/>
              <a:buNone/>
            </a:pPr>
            <a:r>
              <a:rPr lang="en-US" sz="3000" dirty="0" smtClean="0">
                <a:latin typeface="Calibri" charset="0"/>
                <a:ea typeface="MS PGothic" charset="0"/>
              </a:rPr>
              <a:t>in </a:t>
            </a:r>
            <a:r>
              <a:rPr lang="en-US" sz="3000" dirty="0">
                <a:latin typeface="Calibri" charset="0"/>
                <a:ea typeface="MS PGothic" charset="0"/>
              </a:rPr>
              <a:t>a cloud-computing environment capable of processing massive quantities of </a:t>
            </a:r>
            <a:r>
              <a:rPr lang="en-US" sz="3000" dirty="0" smtClean="0">
                <a:latin typeface="Calibri" charset="0"/>
                <a:ea typeface="MS PGothic" charset="0"/>
              </a:rPr>
              <a:t>information for </a:t>
            </a:r>
            <a:r>
              <a:rPr lang="en-US" sz="3000" dirty="0">
                <a:latin typeface="Calibri" charset="0"/>
                <a:ea typeface="MS PGothic" charset="0"/>
              </a:rPr>
              <a:t>the extraction of actionable </a:t>
            </a:r>
            <a:r>
              <a:rPr lang="en-US" sz="3000" dirty="0" smtClean="0">
                <a:latin typeface="Calibri" charset="0"/>
                <a:ea typeface="MS PGothic" charset="0"/>
              </a:rPr>
              <a:t>intelligence </a:t>
            </a:r>
            <a:endParaRPr lang="en-US" sz="3000" dirty="0">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a:t>
            </a:fld>
            <a:endParaRPr lang="en-US"/>
          </a:p>
        </p:txBody>
      </p:sp>
    </p:spTree>
    <p:extLst>
      <p:ext uri="{BB962C8B-B14F-4D97-AF65-F5344CB8AC3E}">
        <p14:creationId xmlns:p14="http://schemas.microsoft.com/office/powerpoint/2010/main" val="19081137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5"/>
          <p:cNvSpPr>
            <a:spLocks noGrp="1"/>
          </p:cNvSpPr>
          <p:nvPr>
            <p:ph type="title"/>
          </p:nvPr>
        </p:nvSpPr>
        <p:spPr>
          <a:xfrm>
            <a:off x="457200" y="1071563"/>
            <a:ext cx="8229600" cy="858837"/>
          </a:xfrm>
        </p:spPr>
        <p:txBody>
          <a:bodyPr>
            <a:normAutofit fontScale="90000"/>
          </a:bodyPr>
          <a:lstStyle/>
          <a:p>
            <a:pPr eaLnBrk="1" hangingPunct="1"/>
            <a:r>
              <a:rPr lang="en-US" sz="5400" dirty="0" smtClean="0">
                <a:solidFill>
                  <a:schemeClr val="accent2">
                    <a:lumMod val="75000"/>
                  </a:schemeClr>
                </a:solidFill>
                <a:latin typeface="Calibri" charset="0"/>
                <a:ea typeface="MS PGothic" charset="0"/>
              </a:rPr>
              <a:t>Motivation</a:t>
            </a:r>
            <a:endParaRPr lang="en-US" sz="5400" dirty="0">
              <a:solidFill>
                <a:schemeClr val="accent2">
                  <a:lumMod val="75000"/>
                </a:schemeClr>
              </a:solidFill>
              <a:latin typeface="Calibri" charset="0"/>
              <a:ea typeface="MS PGothic" charset="0"/>
            </a:endParaRPr>
          </a:p>
        </p:txBody>
      </p:sp>
      <p:sp>
        <p:nvSpPr>
          <p:cNvPr id="3076" name="Content Placeholder 6"/>
          <p:cNvSpPr>
            <a:spLocks noGrp="1"/>
          </p:cNvSpPr>
          <p:nvPr>
            <p:ph idx="1"/>
          </p:nvPr>
        </p:nvSpPr>
        <p:spPr>
          <a:xfrm>
            <a:off x="457200" y="1905000"/>
            <a:ext cx="7772400" cy="4221163"/>
          </a:xfrm>
        </p:spPr>
        <p:txBody>
          <a:bodyPr>
            <a:normAutofit/>
          </a:bodyPr>
          <a:lstStyle/>
          <a:p>
            <a:pPr marL="0" indent="0" algn="ctr">
              <a:lnSpc>
                <a:spcPct val="150000"/>
              </a:lnSpc>
              <a:buNone/>
            </a:pPr>
            <a:r>
              <a:rPr lang="en-US" sz="3000" dirty="0">
                <a:latin typeface="Calibri" charset="0"/>
                <a:ea typeface="MS PGothic" charset="0"/>
              </a:rPr>
              <a:t>Traditional </a:t>
            </a:r>
            <a:r>
              <a:rPr lang="en-US" sz="3000" dirty="0" smtClean="0">
                <a:latin typeface="Calibri" charset="0"/>
                <a:ea typeface="MS PGothic" charset="0"/>
              </a:rPr>
              <a:t>clustering </a:t>
            </a:r>
            <a:r>
              <a:rPr lang="en-US" sz="3000" dirty="0">
                <a:latin typeface="Calibri" charset="0"/>
                <a:ea typeface="MS PGothic" charset="0"/>
              </a:rPr>
              <a:t>algorithms fall short of meeting </a:t>
            </a:r>
            <a:r>
              <a:rPr lang="en-US" sz="3000" dirty="0" smtClean="0">
                <a:latin typeface="Calibri" charset="0"/>
                <a:ea typeface="MS PGothic" charset="0"/>
              </a:rPr>
              <a:t>the high </a:t>
            </a:r>
            <a:r>
              <a:rPr lang="en-US" sz="3000" dirty="0">
                <a:latin typeface="Calibri" charset="0"/>
                <a:ea typeface="MS PGothic" charset="0"/>
              </a:rPr>
              <a:t>throughput demands of big data processing.</a:t>
            </a: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3</a:t>
            </a:fld>
            <a:endParaRPr lang="en-US"/>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547737036"/>
                  </p:ext>
                </p:extLst>
              </p:nvPr>
            </p:nvGraphicFramePr>
            <p:xfrm>
              <a:off x="250824" y="4013200"/>
              <a:ext cx="8029576" cy="1376490"/>
            </p:xfrm>
            <a:graphic>
              <a:graphicData uri="http://schemas.openxmlformats.org/drawingml/2006/table">
                <a:tbl>
                  <a:tblPr firstRow="1" bandRow="1">
                    <a:tableStyleId>{5C22544A-7EE6-4342-B048-85BDC9FD1C3A}</a:tableStyleId>
                  </a:tblPr>
                  <a:tblGrid>
                    <a:gridCol w="1425576"/>
                    <a:gridCol w="3695700"/>
                    <a:gridCol w="2908300"/>
                  </a:tblGrid>
                  <a:tr h="289350">
                    <a:tc>
                      <a:txBody>
                        <a:bodyPr/>
                        <a:lstStyle/>
                        <a:p>
                          <a:pPr algn="ctr"/>
                          <a:r>
                            <a:rPr lang="en-US" dirty="0" smtClean="0"/>
                            <a:t>Traditional Algorithm</a:t>
                          </a:r>
                          <a:endParaRPr lang="en-US" dirty="0"/>
                        </a:p>
                      </a:txBody>
                      <a:tcPr anchor="ctr"/>
                    </a:tc>
                    <a:tc>
                      <a:txBody>
                        <a:bodyPr/>
                        <a:lstStyle/>
                        <a:p>
                          <a:pPr algn="ctr"/>
                          <a:r>
                            <a:rPr lang="en-US" dirty="0" smtClean="0"/>
                            <a:t>Parallelized Counterpart</a:t>
                          </a:r>
                          <a:endParaRPr lang="en-US" dirty="0"/>
                        </a:p>
                      </a:txBody>
                      <a:tcPr anchor="ctr"/>
                    </a:tc>
                    <a:tc>
                      <a:txBody>
                        <a:bodyPr/>
                        <a:lstStyle/>
                        <a:p>
                          <a:pPr algn="ctr"/>
                          <a:r>
                            <a:rPr lang="en-US" dirty="0" smtClean="0"/>
                            <a:t>Complexity</a:t>
                          </a:r>
                          <a:endParaRPr lang="en-US" dirty="0"/>
                        </a:p>
                      </a:txBody>
                      <a:tcPr anchor="ctr"/>
                    </a:tc>
                  </a:tr>
                  <a:tr h="289350">
                    <a:tc>
                      <a:txBody>
                        <a:bodyPr/>
                        <a:lstStyle/>
                        <a:p>
                          <a:pPr algn="ctr"/>
                          <a:r>
                            <a:rPr lang="en-US" i="1" dirty="0" smtClean="0"/>
                            <a:t>DBSCAN</a:t>
                          </a:r>
                          <a:endParaRPr lang="en-US"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DBSCAN-MR (Map/Reduce)  [1]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O(</a:t>
                          </a:r>
                          <a14:m>
                            <m:oMath xmlns:m="http://schemas.openxmlformats.org/officeDocument/2006/math">
                              <m:sSup>
                                <m:sSupPr>
                                  <m:ctrlPr>
                                    <a:rPr lang="en-US" i="1" smtClean="0">
                                      <a:latin typeface="Cambria Math"/>
                                    </a:rPr>
                                  </m:ctrlPr>
                                </m:sSupPr>
                                <m:e>
                                  <m:r>
                                    <a:rPr lang="en-US" b="0" i="1" smtClean="0">
                                      <a:latin typeface="Cambria Math"/>
                                    </a:rPr>
                                    <m:t>𝑛</m:t>
                                  </m:r>
                                </m:e>
                                <m:sup>
                                  <m:r>
                                    <a:rPr lang="en-US" b="0" i="1" smtClean="0">
                                      <a:latin typeface="Cambria Math"/>
                                    </a:rPr>
                                    <m:t>2</m:t>
                                  </m:r>
                                </m:sup>
                              </m:sSup>
                            </m:oMath>
                          </a14:m>
                          <a:r>
                            <a:rPr lang="en-US" i="1" dirty="0" smtClean="0"/>
                            <a:t>) → O(</a:t>
                          </a:r>
                          <a14:m>
                            <m:oMath xmlns:m="http://schemas.openxmlformats.org/officeDocument/2006/math">
                              <m:r>
                                <a:rPr lang="en-US" b="0" i="1" smtClean="0">
                                  <a:latin typeface="Cambria Math"/>
                                </a:rPr>
                                <m:t>𝑛</m:t>
                              </m:r>
                              <m:func>
                                <m:funcPr>
                                  <m:ctrlPr>
                                    <a:rPr lang="en-US" b="0" i="1" smtClean="0">
                                      <a:latin typeface="Cambria Math"/>
                                    </a:rPr>
                                  </m:ctrlPr>
                                </m:funcPr>
                                <m:fName>
                                  <m:r>
                                    <m:rPr>
                                      <m:sty m:val="p"/>
                                    </m:rPr>
                                    <a:rPr lang="en-US" b="0" i="0" smtClean="0">
                                      <a:latin typeface="Cambria Math"/>
                                    </a:rPr>
                                    <m:t>log</m:t>
                                  </m:r>
                                </m:fName>
                                <m:e>
                                  <m:r>
                                    <a:rPr lang="en-US" b="0" i="1" smtClean="0">
                                      <a:latin typeface="Cambria Math"/>
                                    </a:rPr>
                                    <m:t>𝑛</m:t>
                                  </m:r>
                                </m:e>
                              </m:func>
                            </m:oMath>
                          </a14:m>
                          <a:r>
                            <a:rPr lang="en-US" i="1" dirty="0" smtClean="0"/>
                            <a:t>)</a:t>
                          </a:r>
                        </a:p>
                      </a:txBody>
                      <a:tcPr/>
                    </a:tc>
                  </a:tr>
                  <a:tr h="309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K-Means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Hierarchical</a:t>
                          </a:r>
                          <a:r>
                            <a:rPr lang="en-US" i="1" baseline="0" dirty="0" smtClean="0"/>
                            <a:t> Virtual </a:t>
                          </a:r>
                          <a:r>
                            <a:rPr lang="en-US" i="1" dirty="0" smtClean="0"/>
                            <a:t>K-Means [2]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O(</a:t>
                          </a:r>
                          <a14:m>
                            <m:oMath xmlns:m="http://schemas.openxmlformats.org/officeDocument/2006/math">
                              <m:sSup>
                                <m:sSupPr>
                                  <m:ctrlPr>
                                    <a:rPr lang="en-US" i="1" smtClean="0">
                                      <a:latin typeface="Cambria Math"/>
                                    </a:rPr>
                                  </m:ctrlPr>
                                </m:sSupPr>
                                <m:e>
                                  <m:r>
                                    <a:rPr lang="en-US" b="0" i="1" smtClean="0">
                                      <a:latin typeface="Cambria Math"/>
                                    </a:rPr>
                                    <m:t>𝑛</m:t>
                                  </m:r>
                                </m:e>
                                <m:sup>
                                  <m:r>
                                    <a:rPr lang="en-US" b="0" i="1" smtClean="0">
                                      <a:latin typeface="Cambria Math"/>
                                    </a:rPr>
                                    <m:t>𝑘</m:t>
                                  </m:r>
                                </m:sup>
                              </m:sSup>
                              <m:func>
                                <m:funcPr>
                                  <m:ctrlPr>
                                    <a:rPr lang="en-US" i="1" smtClean="0">
                                      <a:latin typeface="Cambria Math"/>
                                    </a:rPr>
                                  </m:ctrlPr>
                                </m:funcPr>
                                <m:fName>
                                  <m:r>
                                    <m:rPr>
                                      <m:sty m:val="p"/>
                                    </m:rPr>
                                    <a:rPr lang="en-US" i="0" smtClean="0">
                                      <a:latin typeface="Cambria Math"/>
                                    </a:rPr>
                                    <m:t>log</m:t>
                                  </m:r>
                                </m:fName>
                                <m:e>
                                  <m:r>
                                    <a:rPr lang="en-US" b="0" i="1" smtClean="0">
                                      <a:latin typeface="Cambria Math"/>
                                    </a:rPr>
                                    <m:t>𝑛</m:t>
                                  </m:r>
                                </m:e>
                              </m:func>
                            </m:oMath>
                          </a14:m>
                          <a:r>
                            <a:rPr lang="en-US" i="1" dirty="0" smtClean="0"/>
                            <a:t>) → O(</a:t>
                          </a:r>
                          <a14:m>
                            <m:oMath xmlns:m="http://schemas.openxmlformats.org/officeDocument/2006/math">
                              <m:r>
                                <a:rPr lang="en-US" b="0" i="1" smtClean="0">
                                  <a:latin typeface="Cambria Math"/>
                                </a:rPr>
                                <m:t>𝑐</m:t>
                              </m:r>
                              <m:r>
                                <a:rPr lang="en-US" b="0" i="1" smtClean="0">
                                  <a:latin typeface="Cambria Math"/>
                                </a:rPr>
                                <m:t>∗</m:t>
                              </m:r>
                              <m:r>
                                <a:rPr lang="en-US" b="0" i="1" smtClean="0">
                                  <a:latin typeface="Cambria Math"/>
                                </a:rPr>
                                <m:t>𝑘</m:t>
                              </m:r>
                              <m:r>
                                <a:rPr lang="en-US" b="0" i="1" smtClean="0">
                                  <a:latin typeface="Cambria Math"/>
                                </a:rPr>
                                <m:t>∗</m:t>
                              </m:r>
                              <m:f>
                                <m:fPr>
                                  <m:type m:val="lin"/>
                                  <m:ctrlPr>
                                    <a:rPr lang="en-US" b="0" i="1" smtClean="0">
                                      <a:latin typeface="Cambria Math"/>
                                    </a:rPr>
                                  </m:ctrlPr>
                                </m:fPr>
                                <m:num>
                                  <m:r>
                                    <a:rPr lang="en-US" b="0" i="1" smtClean="0">
                                      <a:latin typeface="Cambria Math"/>
                                    </a:rPr>
                                    <m:t>𝑛</m:t>
                                  </m:r>
                                </m:num>
                                <m:den>
                                  <m:r>
                                    <a:rPr lang="en-US" b="0" i="1" smtClean="0">
                                      <a:latin typeface="Cambria Math"/>
                                    </a:rPr>
                                    <m:t>𝑘</m:t>
                                  </m:r>
                                </m:den>
                              </m:f>
                            </m:oMath>
                          </a14:m>
                          <a:r>
                            <a:rPr lang="en-US" i="1" dirty="0" smtClean="0"/>
                            <a:t>)</a:t>
                          </a:r>
                        </a:p>
                      </a:txBody>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2547737036"/>
                  </p:ext>
                </p:extLst>
              </p:nvPr>
            </p:nvGraphicFramePr>
            <p:xfrm>
              <a:off x="250824" y="4013200"/>
              <a:ext cx="8029576" cy="1376490"/>
            </p:xfrm>
            <a:graphic>
              <a:graphicData uri="http://schemas.openxmlformats.org/drawingml/2006/table">
                <a:tbl>
                  <a:tblPr firstRow="1" bandRow="1">
                    <a:tableStyleId>{5C22544A-7EE6-4342-B048-85BDC9FD1C3A}</a:tableStyleId>
                  </a:tblPr>
                  <a:tblGrid>
                    <a:gridCol w="1425576"/>
                    <a:gridCol w="3695700"/>
                    <a:gridCol w="2908300"/>
                  </a:tblGrid>
                  <a:tr h="640080">
                    <a:tc>
                      <a:txBody>
                        <a:bodyPr/>
                        <a:lstStyle/>
                        <a:p>
                          <a:pPr algn="ctr"/>
                          <a:r>
                            <a:rPr lang="en-US" dirty="0" smtClean="0"/>
                            <a:t>Traditional Algorithm</a:t>
                          </a:r>
                          <a:endParaRPr lang="en-US" dirty="0"/>
                        </a:p>
                      </a:txBody>
                      <a:tcPr anchor="ctr"/>
                    </a:tc>
                    <a:tc>
                      <a:txBody>
                        <a:bodyPr/>
                        <a:lstStyle/>
                        <a:p>
                          <a:pPr algn="ctr"/>
                          <a:r>
                            <a:rPr lang="en-US" dirty="0" smtClean="0"/>
                            <a:t>Parallelized Counterpart</a:t>
                          </a:r>
                          <a:endParaRPr lang="en-US" dirty="0"/>
                        </a:p>
                      </a:txBody>
                      <a:tcPr anchor="ctr"/>
                    </a:tc>
                    <a:tc>
                      <a:txBody>
                        <a:bodyPr/>
                        <a:lstStyle/>
                        <a:p>
                          <a:pPr algn="ctr"/>
                          <a:r>
                            <a:rPr lang="en-US" dirty="0" smtClean="0"/>
                            <a:t>Complexity</a:t>
                          </a:r>
                          <a:endParaRPr lang="en-US" dirty="0"/>
                        </a:p>
                      </a:txBody>
                      <a:tcPr anchor="ctr"/>
                    </a:tc>
                  </a:tr>
                  <a:tr h="365760">
                    <a:tc>
                      <a:txBody>
                        <a:bodyPr/>
                        <a:lstStyle/>
                        <a:p>
                          <a:pPr algn="ctr"/>
                          <a:r>
                            <a:rPr lang="en-US" i="1" dirty="0" smtClean="0"/>
                            <a:t>DBSCAN</a:t>
                          </a:r>
                          <a:endParaRPr lang="en-US"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DBSCAN-MR (Map/Reduce</a:t>
                          </a:r>
                          <a:r>
                            <a:rPr lang="en-US" i="1" dirty="0" smtClean="0"/>
                            <a:t>)  [1]</a:t>
                          </a:r>
                          <a:endParaRPr lang="en-US" i="1" dirty="0" smtClean="0"/>
                        </a:p>
                      </a:txBody>
                      <a:tcPr/>
                    </a:tc>
                    <a:tc>
                      <a:txBody>
                        <a:bodyPr/>
                        <a:lstStyle/>
                        <a:p>
                          <a:endParaRPr lang="en-US"/>
                        </a:p>
                      </a:txBody>
                      <a:tcPr>
                        <a:blipFill rotWithShape="1">
                          <a:blip r:embed="rId2"/>
                          <a:stretch>
                            <a:fillRect l="-176101" t="-183333" r="-210" b="-281667"/>
                          </a:stretch>
                        </a:blipFill>
                      </a:tcPr>
                    </a:tc>
                  </a:tr>
                  <a:tr h="3706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K-Means</a:t>
                          </a:r>
                          <a:endParaRPr lang="en-US" i="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Hierarchical</a:t>
                          </a:r>
                          <a:r>
                            <a:rPr lang="en-US" i="1" baseline="0" dirty="0" smtClean="0"/>
                            <a:t> </a:t>
                          </a:r>
                          <a:r>
                            <a:rPr lang="en-US" i="1" baseline="0" dirty="0" smtClean="0"/>
                            <a:t>Virtual </a:t>
                          </a:r>
                          <a:r>
                            <a:rPr lang="en-US" i="1" dirty="0" smtClean="0"/>
                            <a:t>K-Means [2]</a:t>
                          </a:r>
                          <a:endParaRPr lang="en-US" i="1" dirty="0" smtClean="0"/>
                        </a:p>
                      </a:txBody>
                      <a:tcPr/>
                    </a:tc>
                    <a:tc>
                      <a:txBody>
                        <a:bodyPr/>
                        <a:lstStyle/>
                        <a:p>
                          <a:endParaRPr lang="en-US"/>
                        </a:p>
                      </a:txBody>
                      <a:tcPr>
                        <a:blipFill rotWithShape="1">
                          <a:blip r:embed="rId2"/>
                          <a:stretch>
                            <a:fillRect l="-176101" t="-278689" r="-210" b="-177049"/>
                          </a:stretch>
                        </a:blipFill>
                      </a:tcPr>
                    </a:tc>
                  </a:tr>
                </a:tbl>
              </a:graphicData>
            </a:graphic>
          </p:graphicFrame>
        </mc:Fallback>
      </mc:AlternateContent>
      <p:sp>
        <p:nvSpPr>
          <p:cNvPr id="2" name="TextBox 1"/>
          <p:cNvSpPr txBox="1"/>
          <p:nvPr/>
        </p:nvSpPr>
        <p:spPr>
          <a:xfrm>
            <a:off x="330200" y="5410200"/>
            <a:ext cx="7950200" cy="584775"/>
          </a:xfrm>
          <a:prstGeom prst="rect">
            <a:avLst/>
          </a:prstGeom>
          <a:noFill/>
        </p:spPr>
        <p:txBody>
          <a:bodyPr wrap="square" rtlCol="0">
            <a:spAutoFit/>
          </a:bodyPr>
          <a:lstStyle/>
          <a:p>
            <a:r>
              <a:rPr lang="en-US" sz="1600" dirty="0" smtClean="0"/>
              <a:t>[1] </a:t>
            </a:r>
            <a:r>
              <a:rPr lang="en-US" sz="1600" dirty="0" smtClean="0"/>
              <a:t>Dai </a:t>
            </a:r>
            <a:r>
              <a:rPr lang="en-US" sz="1600" dirty="0"/>
              <a:t>and </a:t>
            </a:r>
            <a:r>
              <a:rPr lang="en-US" sz="1600" dirty="0" smtClean="0"/>
              <a:t>Lin, 2012</a:t>
            </a:r>
            <a:endParaRPr lang="en-US" sz="1600" dirty="0" smtClean="0"/>
          </a:p>
          <a:p>
            <a:r>
              <a:rPr lang="en-US" sz="1600" dirty="0" smtClean="0"/>
              <a:t>[2]</a:t>
            </a:r>
            <a:r>
              <a:rPr lang="en-US" sz="1600" dirty="0"/>
              <a:t> </a:t>
            </a:r>
            <a:r>
              <a:rPr lang="en-US" sz="1600" dirty="0" smtClean="0"/>
              <a:t>Nair </a:t>
            </a:r>
            <a:r>
              <a:rPr lang="en-US" sz="1600" dirty="0"/>
              <a:t>and </a:t>
            </a:r>
            <a:r>
              <a:rPr lang="en-US" sz="1600" dirty="0" err="1" smtClean="0"/>
              <a:t>Madhuri</a:t>
            </a:r>
            <a:r>
              <a:rPr lang="en-US" sz="1600" dirty="0" smtClean="0"/>
              <a:t>, 2011</a:t>
            </a:r>
            <a:endParaRPr lang="en-US" sz="1600" dirty="0"/>
          </a:p>
        </p:txBody>
      </p:sp>
    </p:spTree>
    <p:extLst>
      <p:ext uri="{BB962C8B-B14F-4D97-AF65-F5344CB8AC3E}">
        <p14:creationId xmlns:p14="http://schemas.microsoft.com/office/powerpoint/2010/main" val="1529957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a:spLocks noGrp="1"/>
          </p:cNvSpPr>
          <p:nvPr>
            <p:ph type="title"/>
          </p:nvPr>
        </p:nvSpPr>
        <p:spPr>
          <a:xfrm>
            <a:off x="457200" y="1071563"/>
            <a:ext cx="8229600" cy="858837"/>
          </a:xfrm>
        </p:spPr>
        <p:txBody>
          <a:bodyPr>
            <a:normAutofit fontScale="90000"/>
          </a:bodyPr>
          <a:lstStyle/>
          <a:p>
            <a:pPr eaLnBrk="1" hangingPunct="1"/>
            <a:r>
              <a:rPr lang="en-US" sz="5400" dirty="0" smtClean="0">
                <a:solidFill>
                  <a:schemeClr val="accent2">
                    <a:lumMod val="75000"/>
                  </a:schemeClr>
                </a:solidFill>
                <a:latin typeface="Calibri" charset="0"/>
                <a:ea typeface="MS PGothic" charset="0"/>
              </a:rPr>
              <a:t>Data Flow</a:t>
            </a:r>
            <a:endParaRPr lang="en-US" sz="5400"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4</a:t>
            </a:fld>
            <a:endParaRPr lang="en-US"/>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501543" y="2160934"/>
            <a:ext cx="7810499" cy="38887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Acquire Data</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5</a:t>
            </a:fld>
            <a:endParaRPr lang="en-US"/>
          </a:p>
        </p:txBody>
      </p:sp>
      <p:pic>
        <p:nvPicPr>
          <p:cNvPr id="5" name="Picture 4"/>
          <p:cNvPicPr>
            <a:picLocks noChangeAspect="1"/>
          </p:cNvPicPr>
          <p:nvPr/>
        </p:nvPicPr>
        <p:blipFill>
          <a:blip r:embed="rId2"/>
          <a:stretch>
            <a:fillRect/>
          </a:stretch>
        </p:blipFill>
        <p:spPr>
          <a:xfrm>
            <a:off x="2710358" y="5235559"/>
            <a:ext cx="2744477" cy="1026361"/>
          </a:xfrm>
          <a:prstGeom prst="rect">
            <a:avLst/>
          </a:prstGeom>
        </p:spPr>
      </p:pic>
      <p:pic>
        <p:nvPicPr>
          <p:cNvPr id="1026" name="Picture 2" descr="http://www.standup2cancer.org/_images/blog/twitter_logo.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32211" y="2195409"/>
            <a:ext cx="1382219" cy="11223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hebigsheep.co.uk/family-attractions/pictures/facebook_pic.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35056" y="4161427"/>
            <a:ext cx="2089150" cy="785918"/>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sz="2000" dirty="0" smtClean="0">
                <a:latin typeface="Calibri" charset="0"/>
                <a:ea typeface="MS PGothic" charset="0"/>
              </a:rPr>
              <a:t>Modality:</a:t>
            </a:r>
          </a:p>
          <a:p>
            <a:pPr lvl="1"/>
            <a:r>
              <a:rPr lang="en-US" sz="1800" dirty="0" smtClean="0">
                <a:latin typeface="Calibri" charset="0"/>
                <a:ea typeface="MS PGothic" charset="0"/>
              </a:rPr>
              <a:t>Images</a:t>
            </a:r>
          </a:p>
          <a:p>
            <a:pPr lvl="1"/>
            <a:r>
              <a:rPr lang="en-US" sz="1800" dirty="0" smtClean="0">
                <a:latin typeface="Calibri" charset="0"/>
                <a:ea typeface="MS PGothic" charset="0"/>
              </a:rPr>
              <a:t>Text</a:t>
            </a:r>
          </a:p>
          <a:p>
            <a:pPr lvl="1"/>
            <a:r>
              <a:rPr lang="en-US" sz="1800" dirty="0" smtClean="0">
                <a:latin typeface="Calibri" charset="0"/>
                <a:ea typeface="MS PGothic" charset="0"/>
              </a:rPr>
              <a:t>Real valued</a:t>
            </a:r>
          </a:p>
          <a:p>
            <a:pPr lvl="1"/>
            <a:r>
              <a:rPr lang="en-US" sz="1800" dirty="0" smtClean="0">
                <a:latin typeface="Calibri" charset="0"/>
                <a:ea typeface="MS PGothic" charset="0"/>
              </a:rPr>
              <a:t>etc.</a:t>
            </a:r>
          </a:p>
        </p:txBody>
      </p:sp>
      <p:pic>
        <p:nvPicPr>
          <p:cNvPr id="2" name="Picture 1"/>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719164" y="3946963"/>
            <a:ext cx="2462893" cy="2462893"/>
          </a:xfrm>
          <a:prstGeom prst="roundRect">
            <a:avLst>
              <a:gd name="adj" fmla="val 8594"/>
            </a:avLst>
          </a:prstGeom>
          <a:solidFill>
            <a:srgbClr val="FFFFFF">
              <a:shade val="85000"/>
            </a:srgbClr>
          </a:solidFill>
          <a:ln>
            <a:noFill/>
          </a:ln>
          <a:effectLst/>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615848" y="4161427"/>
            <a:ext cx="1680395" cy="2100493"/>
          </a:xfrm>
          <a:prstGeom prst="rect">
            <a:avLst/>
          </a:prstGeom>
        </p:spPr>
      </p:pic>
    </p:spTree>
    <p:extLst>
      <p:ext uri="{BB962C8B-B14F-4D97-AF65-F5344CB8AC3E}">
        <p14:creationId xmlns:p14="http://schemas.microsoft.com/office/powerpoint/2010/main" val="1596152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Mathematical </a:t>
            </a:r>
            <a:r>
              <a:rPr lang="en-US" dirty="0">
                <a:solidFill>
                  <a:schemeClr val="accent2">
                    <a:lumMod val="75000"/>
                  </a:schemeClr>
                </a:solidFill>
                <a:latin typeface="Calibri" charset="0"/>
                <a:ea typeface="MS PGothic" charset="0"/>
              </a:rPr>
              <a:t>Representation</a:t>
            </a:r>
          </a:p>
        </p:txBody>
      </p:sp>
      <p:sp>
        <p:nvSpPr>
          <p:cNvPr id="11" name="Content Placeholder 6"/>
          <p:cNvSpPr>
            <a:spLocks noGrp="1"/>
          </p:cNvSpPr>
          <p:nvPr>
            <p:ph idx="1"/>
          </p:nvPr>
        </p:nvSpPr>
        <p:spPr>
          <a:xfrm>
            <a:off x="1562100" y="1917700"/>
            <a:ext cx="6007100" cy="4030432"/>
          </a:xfrm>
        </p:spPr>
        <p:txBody>
          <a:bodyPr/>
          <a:lstStyle/>
          <a:p>
            <a:pPr marL="0" indent="0" algn="ctr" eaLnBrk="1" hangingPunct="1">
              <a:spcBef>
                <a:spcPts val="0"/>
              </a:spcBef>
              <a:buNone/>
              <a:defRPr/>
            </a:pPr>
            <a:r>
              <a:rPr lang="en-US" sz="2000" b="1" dirty="0" smtClean="0">
                <a:ea typeface="ＭＳ Ｐゴシック" charset="0"/>
                <a:cs typeface="ＭＳ Ｐゴシック" charset="0"/>
              </a:rPr>
              <a:t>Similarity Matrix</a:t>
            </a:r>
            <a:r>
              <a:rPr lang="en-US" sz="2000" dirty="0" smtClean="0">
                <a:ea typeface="ＭＳ Ｐゴシック" charset="0"/>
                <a:cs typeface="ＭＳ Ｐゴシック" charset="0"/>
              </a:rPr>
              <a:t>    (data modality independent)</a:t>
            </a:r>
          </a:p>
          <a:p>
            <a:pPr marL="0" indent="0" algn="ctr" eaLnBrk="1" hangingPunct="1">
              <a:spcBef>
                <a:spcPts val="0"/>
              </a:spcBef>
              <a:buNone/>
              <a:defRPr/>
            </a:pPr>
            <a:endParaRPr lang="en-US" sz="1700" dirty="0" smtClean="0">
              <a:ea typeface="ＭＳ Ｐゴシック" charset="0"/>
              <a:cs typeface="ＭＳ Ｐゴシック"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6</a:t>
            </a:fld>
            <a:endParaRPr lang="en-US"/>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2999403132"/>
                  </p:ext>
                </p:extLst>
              </p:nvPr>
            </p:nvGraphicFramePr>
            <p:xfrm>
              <a:off x="1590001" y="2409825"/>
              <a:ext cx="5992400" cy="2834640"/>
            </p:xfrm>
            <a:graphic>
              <a:graphicData uri="http://schemas.openxmlformats.org/drawingml/2006/table">
                <a:tbl>
                  <a:tblPr firstRow="1" bandRow="1">
                    <a:tableStyleId>{5C22544A-7EE6-4342-B048-85BDC9FD1C3A}</a:tableStyleId>
                  </a:tblPr>
                  <a:tblGrid>
                    <a:gridCol w="1498100"/>
                    <a:gridCol w="1498100"/>
                    <a:gridCol w="1498100"/>
                    <a:gridCol w="1498100"/>
                  </a:tblGrid>
                  <a:tr h="708660">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𝟎𝟎</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𝟎𝟏</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𝟎</m:t>
                                    </m:r>
                                    <m:r>
                                      <a:rPr lang="en-US" b="1" i="1" smtClean="0">
                                        <a:solidFill>
                                          <a:schemeClr val="tx1"/>
                                        </a:solidFill>
                                        <a:latin typeface="Cambria Math"/>
                                      </a:rPr>
                                      <m:t>𝑵</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08660">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𝟏𝟎</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0" smtClean="0">
                                        <a:solidFill>
                                          <a:schemeClr val="tx1"/>
                                        </a:solidFill>
                                        <a:latin typeface="Cambria Math"/>
                                      </a:rPr>
                                      <m:t>𝟏𝟏</m:t>
                                    </m:r>
                                  </m:sub>
                                </m:sSub>
                              </m:oMath>
                            </m:oMathPara>
                          </a14:m>
                          <a:endParaRPr lang="en-US" i="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𝟏</m:t>
                                    </m:r>
                                    <m:r>
                                      <a:rPr lang="en-US" b="1" i="1" smtClean="0">
                                        <a:solidFill>
                                          <a:schemeClr val="tx1"/>
                                        </a:solidFill>
                                        <a:latin typeface="Cambria Math"/>
                                      </a:rPr>
                                      <m:t>𝑵</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08660">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08660">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𝑵</m:t>
                                    </m:r>
                                    <m:r>
                                      <a:rPr lang="en-US" b="1" i="1" smtClean="0">
                                        <a:solidFill>
                                          <a:schemeClr val="tx1"/>
                                        </a:solidFill>
                                        <a:latin typeface="Cambria Math"/>
                                      </a:rPr>
                                      <m:t>𝟎</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𝑵</m:t>
                                    </m:r>
                                    <m:r>
                                      <a:rPr lang="en-US" b="1" i="1" smtClean="0">
                                        <a:solidFill>
                                          <a:schemeClr val="tx1"/>
                                        </a:solidFill>
                                        <a:latin typeface="Cambria Math"/>
                                      </a:rPr>
                                      <m:t>𝟏</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a:rPr>
                                    </m:ctrlPr>
                                  </m:sSubPr>
                                  <m:e>
                                    <m:r>
                                      <a:rPr lang="en-US" b="1" i="1" smtClean="0">
                                        <a:solidFill>
                                          <a:schemeClr val="tx1"/>
                                        </a:solidFill>
                                        <a:latin typeface="Cambria Math"/>
                                      </a:rPr>
                                      <m:t>𝒔</m:t>
                                    </m:r>
                                  </m:e>
                                  <m:sub>
                                    <m:r>
                                      <a:rPr lang="en-US" b="1" i="1" smtClean="0">
                                        <a:solidFill>
                                          <a:schemeClr val="tx1"/>
                                        </a:solidFill>
                                        <a:latin typeface="Cambria Math"/>
                                      </a:rPr>
                                      <m:t>𝑵𝑵</m:t>
                                    </m:r>
                                  </m:sub>
                                </m:sSub>
                              </m:oMath>
                            </m:oMathPara>
                          </a14:m>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999403132"/>
                  </p:ext>
                </p:extLst>
              </p:nvPr>
            </p:nvGraphicFramePr>
            <p:xfrm>
              <a:off x="1590001" y="2409825"/>
              <a:ext cx="5992400" cy="2834640"/>
            </p:xfrm>
            <a:graphic>
              <a:graphicData uri="http://schemas.openxmlformats.org/drawingml/2006/table">
                <a:tbl>
                  <a:tblPr firstRow="1" bandRow="1">
                    <a:tableStyleId>{5C22544A-7EE6-4342-B048-85BDC9FD1C3A}</a:tableStyleId>
                  </a:tblPr>
                  <a:tblGrid>
                    <a:gridCol w="1498100"/>
                    <a:gridCol w="1498100"/>
                    <a:gridCol w="1498100"/>
                    <a:gridCol w="1498100"/>
                  </a:tblGrid>
                  <a:tr h="70866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407" r="-299593" b="-301724"/>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00407" r="-199593" b="-301724"/>
                          </a:stretch>
                        </a:blip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300000" b="-301724"/>
                          </a:stretch>
                        </a:blipFill>
                      </a:tcPr>
                    </a:tc>
                  </a:tr>
                  <a:tr h="70866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407" t="-99145" r="-299593" b="-1991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00407" t="-99145" r="-199593" b="-199145"/>
                          </a:stretch>
                        </a:blip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300000" t="-99145" b="-199145"/>
                          </a:stretch>
                        </a:blipFill>
                      </a:tcPr>
                    </a:tc>
                  </a:tr>
                  <a:tr h="708660">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0866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407" t="-300862" r="-299593" b="-86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00407" t="-300862" r="-199593" b="-862"/>
                          </a:stretch>
                        </a:blipFill>
                      </a:tcPr>
                    </a:tc>
                    <a:tc>
                      <a:txBody>
                        <a:bodyPr/>
                        <a:lstStyle/>
                        <a:p>
                          <a:pPr algn="ctr"/>
                          <a:r>
                            <a:rPr lang="en-US" dirty="0" smtClean="0">
                              <a:solidFill>
                                <a:schemeClr val="tx1"/>
                              </a:solidFill>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300000" t="-300862" b="-862"/>
                          </a:stretch>
                        </a:blipFill>
                      </a:tcPr>
                    </a:tc>
                  </a:tr>
                </a:tbl>
              </a:graphicData>
            </a:graphic>
          </p:graphicFrame>
        </mc:Fallback>
      </mc:AlternateContent>
      <mc:AlternateContent xmlns:mc="http://schemas.openxmlformats.org/markup-compatibility/2006" xmlns:a14="http://schemas.microsoft.com/office/drawing/2010/main">
        <mc:Choice Requires="a14">
          <p:sp>
            <p:nvSpPr>
              <p:cNvPr id="2" name="TextBox 1"/>
              <p:cNvSpPr txBox="1"/>
              <p:nvPr/>
            </p:nvSpPr>
            <p:spPr>
              <a:xfrm>
                <a:off x="1871221" y="5359440"/>
                <a:ext cx="5470215" cy="1252907"/>
              </a:xfrm>
              <a:prstGeom prst="rect">
                <a:avLst/>
              </a:prstGeom>
              <a:noFill/>
            </p:spPr>
            <p:txBody>
              <a:bodyPr wrap="none" rtlCol="0">
                <a:spAutoFit/>
              </a:bodyPr>
              <a:lstStyle/>
              <a:p>
                <a:pPr algn="ctr"/>
                <a14:m>
                  <m:oMath xmlns:m="http://schemas.openxmlformats.org/officeDocument/2006/math">
                    <m:sSub>
                      <m:sSubPr>
                        <m:ctrlPr>
                          <a:rPr lang="en-US" b="1" i="1" smtClean="0">
                            <a:latin typeface="Cambria Math"/>
                          </a:rPr>
                        </m:ctrlPr>
                      </m:sSubPr>
                      <m:e>
                        <m:r>
                          <a:rPr lang="en-US" b="1" i="1">
                            <a:latin typeface="Cambria Math"/>
                          </a:rPr>
                          <m:t>𝒔</m:t>
                        </m:r>
                      </m:e>
                      <m:sub>
                        <m:r>
                          <a:rPr lang="en-US" b="1" i="1" smtClean="0">
                            <a:latin typeface="Cambria Math"/>
                          </a:rPr>
                          <m:t>𝒊𝒋</m:t>
                        </m:r>
                      </m:sub>
                    </m:sSub>
                  </m:oMath>
                </a14:m>
                <a:r>
                  <a:rPr lang="en-US" dirty="0" smtClean="0"/>
                  <a:t> is the negative similarity value from data point </a:t>
                </a:r>
                <a14:m>
                  <m:oMath xmlns:m="http://schemas.openxmlformats.org/officeDocument/2006/math">
                    <m:r>
                      <a:rPr lang="en-US" b="1" i="1" smtClean="0">
                        <a:latin typeface="Cambria Math"/>
                      </a:rPr>
                      <m:t>𝒊</m:t>
                    </m:r>
                  </m:oMath>
                </a14:m>
                <a:r>
                  <a:rPr lang="en-US" dirty="0" smtClean="0"/>
                  <a:t> to</a:t>
                </a:r>
              </a:p>
              <a:p>
                <a:pPr algn="ctr"/>
                <a:r>
                  <a:rPr lang="en-US" dirty="0" smtClean="0"/>
                  <a:t>data point</a:t>
                </a:r>
                <a:r>
                  <a:rPr lang="en-US" b="1" dirty="0"/>
                  <a:t> </a:t>
                </a:r>
                <a14:m>
                  <m:oMath xmlns:m="http://schemas.openxmlformats.org/officeDocument/2006/math">
                    <m:r>
                      <a:rPr lang="en-US" b="1" i="1" smtClean="0">
                        <a:latin typeface="Cambria Math"/>
                      </a:rPr>
                      <m:t>𝒋</m:t>
                    </m:r>
                    <m:r>
                      <a:rPr lang="en-US" b="1" i="1" smtClean="0">
                        <a:latin typeface="Cambria Math"/>
                      </a:rPr>
                      <m:t> </m:t>
                    </m:r>
                  </m:oMath>
                </a14:m>
                <a:r>
                  <a:rPr lang="en-US" dirty="0" smtClean="0"/>
                  <a:t>evaluated using any distance metric.</a:t>
                </a:r>
              </a:p>
              <a:p>
                <a:pPr algn="ctr"/>
                <a:endParaRPr lang="en-US" dirty="0"/>
              </a:p>
              <a:p>
                <a:pPr algn="ctr"/>
                <a14:m>
                  <m:oMath xmlns:m="http://schemas.openxmlformats.org/officeDocument/2006/math">
                    <m:sSub>
                      <m:sSubPr>
                        <m:ctrlPr>
                          <a:rPr lang="en-US" b="1" i="1">
                            <a:latin typeface="Cambria Math"/>
                          </a:rPr>
                        </m:ctrlPr>
                      </m:sSubPr>
                      <m:e>
                        <m:r>
                          <a:rPr lang="en-US" b="1" i="1">
                            <a:latin typeface="Cambria Math"/>
                          </a:rPr>
                          <m:t>𝒔</m:t>
                        </m:r>
                      </m:e>
                      <m:sub>
                        <m:r>
                          <a:rPr lang="en-US" b="1" i="1" smtClean="0">
                            <a:latin typeface="Cambria Math"/>
                          </a:rPr>
                          <m:t>𝒋</m:t>
                        </m:r>
                        <m:r>
                          <a:rPr lang="en-US" b="1" i="1">
                            <a:latin typeface="Cambria Math"/>
                          </a:rPr>
                          <m:t>𝒋</m:t>
                        </m:r>
                      </m:sub>
                    </m:sSub>
                  </m:oMath>
                </a14:m>
                <a:r>
                  <a:rPr lang="en-US" dirty="0" smtClean="0"/>
                  <a:t> along the diagonal represents exemplar “preference”</a:t>
                </a:r>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1871221" y="5359440"/>
                <a:ext cx="5470215" cy="1252907"/>
              </a:xfrm>
              <a:prstGeom prst="rect">
                <a:avLst/>
              </a:prstGeom>
              <a:blipFill rotWithShape="1">
                <a:blip r:embed="rId4"/>
                <a:stretch>
                  <a:fillRect t="-1942" r="-669" b="-4854"/>
                </a:stretch>
              </a:blipFill>
            </p:spPr>
            <p:txBody>
              <a:bodyPr/>
              <a:lstStyle/>
              <a:p>
                <a:r>
                  <a:rPr lang="en-US">
                    <a:noFill/>
                  </a:rPr>
                  <a:t> </a:t>
                </a:r>
              </a:p>
            </p:txBody>
          </p:sp>
        </mc:Fallback>
      </mc:AlternateContent>
    </p:spTree>
    <p:extLst>
      <p:ext uri="{BB962C8B-B14F-4D97-AF65-F5344CB8AC3E}">
        <p14:creationId xmlns:p14="http://schemas.microsoft.com/office/powerpoint/2010/main" val="4280353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r>
              <a:rPr lang="en-US" dirty="0" smtClean="0">
                <a:solidFill>
                  <a:schemeClr val="accent2">
                    <a:lumMod val="75000"/>
                  </a:schemeClr>
                </a:solidFill>
                <a:latin typeface="Calibri" charset="0"/>
                <a:ea typeface="MS PGothic" charset="0"/>
              </a:rPr>
              <a:t>Affinity Propagation</a:t>
            </a:r>
            <a:r>
              <a:rPr lang="en-US" sz="4800" dirty="0">
                <a:ea typeface="MS PGothic" charset="0"/>
              </a:rPr>
              <a:t> </a:t>
            </a:r>
            <a:r>
              <a:rPr lang="en-US" sz="2000" dirty="0">
                <a:ea typeface="MS PGothic" charset="0"/>
              </a:rPr>
              <a:t>(Frey and </a:t>
            </a:r>
            <a:r>
              <a:rPr lang="en-US" sz="2000" dirty="0" err="1">
                <a:ea typeface="MS PGothic" charset="0"/>
              </a:rPr>
              <a:t>Dueck</a:t>
            </a:r>
            <a:r>
              <a:rPr lang="en-US" sz="2000" dirty="0">
                <a:ea typeface="MS PGothic" charset="0"/>
              </a:rPr>
              <a:t>, 2007)</a:t>
            </a:r>
            <a:endParaRPr lang="en-US" sz="2000" dirty="0">
              <a:solidFill>
                <a:schemeClr val="accent2">
                  <a:lumMod val="75000"/>
                </a:schemeClr>
              </a:solidFill>
              <a:latin typeface="Calibri" charset="0"/>
              <a:ea typeface="MS PGothic" charset="0"/>
            </a:endParaRPr>
          </a:p>
        </p:txBody>
      </p:sp>
      <p:sp>
        <p:nvSpPr>
          <p:cNvPr id="10" name="Content Placeholder 6"/>
          <p:cNvSpPr>
            <a:spLocks noGrp="1"/>
          </p:cNvSpPr>
          <p:nvPr>
            <p:ph idx="1"/>
          </p:nvPr>
        </p:nvSpPr>
        <p:spPr>
          <a:xfrm>
            <a:off x="457200" y="2203450"/>
            <a:ext cx="8229600" cy="3922713"/>
          </a:xfrm>
        </p:spPr>
        <p:txBody>
          <a:bodyPr>
            <a:normAutofit/>
          </a:bodyPr>
          <a:lstStyle/>
          <a:p>
            <a:r>
              <a:rPr lang="en-US" dirty="0" smtClean="0">
                <a:latin typeface="Calibri" charset="0"/>
                <a:ea typeface="MS PGothic" charset="0"/>
              </a:rPr>
              <a:t>Input: Similarity Matrix ( N x N )</a:t>
            </a:r>
          </a:p>
          <a:p>
            <a:pPr eaLnBrk="1" hangingPunct="1"/>
            <a:r>
              <a:rPr lang="en-US" dirty="0" smtClean="0">
                <a:latin typeface="Calibri" charset="0"/>
                <a:ea typeface="MS PGothic" charset="0"/>
              </a:rPr>
              <a:t>Output: </a:t>
            </a:r>
            <a:r>
              <a:rPr lang="en-US" dirty="0">
                <a:latin typeface="Calibri" charset="0"/>
                <a:ea typeface="MS PGothic" charset="0"/>
              </a:rPr>
              <a:t>C</a:t>
            </a:r>
            <a:r>
              <a:rPr lang="en-US" dirty="0" smtClean="0">
                <a:latin typeface="Calibri" charset="0"/>
                <a:ea typeface="MS PGothic" charset="0"/>
              </a:rPr>
              <a:t>lusters of Data</a:t>
            </a:r>
          </a:p>
          <a:p>
            <a:pPr marL="0" indent="0" eaLnBrk="1" hangingPunct="1">
              <a:buNone/>
            </a:pPr>
            <a:endParaRPr lang="en-US" dirty="0" smtClean="0">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7</a:t>
            </a:fld>
            <a:endParaRPr lang="en-US"/>
          </a:p>
        </p:txBody>
      </p:sp>
      <p:sp>
        <p:nvSpPr>
          <p:cNvPr id="11" name="Oval 10"/>
          <p:cNvSpPr/>
          <p:nvPr/>
        </p:nvSpPr>
        <p:spPr>
          <a:xfrm>
            <a:off x="1810186" y="5051341"/>
            <a:ext cx="914400"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2940671" y="3714618"/>
            <a:ext cx="914400"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6252718" y="4939172"/>
            <a:ext cx="914400"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Curved Connector 26"/>
          <p:cNvCxnSpPr>
            <a:stCxn id="19" idx="6"/>
            <a:endCxn id="21" idx="0"/>
          </p:cNvCxnSpPr>
          <p:nvPr/>
        </p:nvCxnSpPr>
        <p:spPr>
          <a:xfrm>
            <a:off x="3855071" y="4171818"/>
            <a:ext cx="2854847" cy="767354"/>
          </a:xfrm>
          <a:prstGeom prst="curvedConnector2">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p:cxnSp>
        <p:nvCxnSpPr>
          <p:cNvPr id="29" name="Curved Connector 28"/>
          <p:cNvCxnSpPr>
            <a:stCxn id="21" idx="2"/>
            <a:endCxn id="19" idx="5"/>
          </p:cNvCxnSpPr>
          <p:nvPr/>
        </p:nvCxnSpPr>
        <p:spPr>
          <a:xfrm rot="10800000">
            <a:off x="3721160" y="4495108"/>
            <a:ext cx="2531558" cy="901265"/>
          </a:xfrm>
          <a:prstGeom prst="curvedConnector2">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46" name="Curved Connector 45"/>
          <p:cNvCxnSpPr>
            <a:stCxn id="11" idx="1"/>
            <a:endCxn id="19" idx="2"/>
          </p:cNvCxnSpPr>
          <p:nvPr/>
        </p:nvCxnSpPr>
        <p:spPr>
          <a:xfrm rot="5400000" flipH="1" flipV="1">
            <a:off x="1935667" y="4180248"/>
            <a:ext cx="1013434" cy="996574"/>
          </a:xfrm>
          <a:prstGeom prst="curvedConnector2">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48" name="Curved Connector 47"/>
          <p:cNvCxnSpPr>
            <a:stCxn id="19" idx="4"/>
            <a:endCxn id="11" idx="6"/>
          </p:cNvCxnSpPr>
          <p:nvPr/>
        </p:nvCxnSpPr>
        <p:spPr>
          <a:xfrm rot="5400000">
            <a:off x="2621468" y="4732137"/>
            <a:ext cx="879523" cy="673285"/>
          </a:xfrm>
          <a:prstGeom prst="curvedConnector2">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p:cxnSp>
        <p:nvCxnSpPr>
          <p:cNvPr id="3084" name="Curved Connector 3083"/>
          <p:cNvCxnSpPr>
            <a:stCxn id="11" idx="7"/>
            <a:endCxn id="21" idx="1"/>
          </p:cNvCxnSpPr>
          <p:nvPr/>
        </p:nvCxnSpPr>
        <p:spPr>
          <a:xfrm rot="5400000" flipH="1" flipV="1">
            <a:off x="4432568" y="3231191"/>
            <a:ext cx="112169" cy="3795954"/>
          </a:xfrm>
          <a:prstGeom prst="curvedConnector3">
            <a:avLst>
              <a:gd name="adj1" fmla="val 423183"/>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p:cxnSp>
        <p:nvCxnSpPr>
          <p:cNvPr id="3086" name="Curved Connector 3085"/>
          <p:cNvCxnSpPr>
            <a:stCxn id="21" idx="3"/>
            <a:endCxn id="11" idx="5"/>
          </p:cNvCxnSpPr>
          <p:nvPr/>
        </p:nvCxnSpPr>
        <p:spPr>
          <a:xfrm rot="5400000">
            <a:off x="4432568" y="3877768"/>
            <a:ext cx="112169" cy="3795954"/>
          </a:xfrm>
          <a:prstGeom prst="curvedConnector3">
            <a:avLst>
              <a:gd name="adj1" fmla="val 423183"/>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3088" name="Curved Connector 3087"/>
          <p:cNvCxnSpPr>
            <a:stCxn id="11" idx="1"/>
            <a:endCxn id="19" idx="2"/>
          </p:cNvCxnSpPr>
          <p:nvPr/>
        </p:nvCxnSpPr>
        <p:spPr>
          <a:xfrm rot="5400000" flipH="1" flipV="1">
            <a:off x="1935667" y="4180248"/>
            <a:ext cx="1013434" cy="996574"/>
          </a:xfrm>
          <a:prstGeom prst="curvedConnector2">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p:cxnSp>
        <p:nvCxnSpPr>
          <p:cNvPr id="3090" name="Curved Connector 3089"/>
          <p:cNvCxnSpPr>
            <a:stCxn id="19" idx="4"/>
            <a:endCxn id="11" idx="6"/>
          </p:cNvCxnSpPr>
          <p:nvPr/>
        </p:nvCxnSpPr>
        <p:spPr>
          <a:xfrm rot="5400000">
            <a:off x="2621468" y="4732137"/>
            <a:ext cx="879523" cy="673285"/>
          </a:xfrm>
          <a:prstGeom prst="curvedConnector2">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3093" name="Curved Connector 3092"/>
          <p:cNvCxnSpPr>
            <a:stCxn id="19" idx="6"/>
            <a:endCxn id="21" idx="0"/>
          </p:cNvCxnSpPr>
          <p:nvPr/>
        </p:nvCxnSpPr>
        <p:spPr>
          <a:xfrm>
            <a:off x="3855071" y="4171818"/>
            <a:ext cx="2854847" cy="767354"/>
          </a:xfrm>
          <a:prstGeom prst="curvedConnector2">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3095" name="Curved Connector 3094"/>
          <p:cNvCxnSpPr>
            <a:stCxn id="21" idx="2"/>
            <a:endCxn id="19" idx="5"/>
          </p:cNvCxnSpPr>
          <p:nvPr/>
        </p:nvCxnSpPr>
        <p:spPr>
          <a:xfrm rot="10800000">
            <a:off x="3721160" y="4495108"/>
            <a:ext cx="2531558" cy="901265"/>
          </a:xfrm>
          <a:prstGeom prst="curvedConnector2">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p:cxnSp>
        <p:nvCxnSpPr>
          <p:cNvPr id="3097" name="Curved Connector 3096"/>
          <p:cNvCxnSpPr>
            <a:stCxn id="11" idx="7"/>
            <a:endCxn id="21" idx="1"/>
          </p:cNvCxnSpPr>
          <p:nvPr/>
        </p:nvCxnSpPr>
        <p:spPr>
          <a:xfrm rot="5400000" flipH="1" flipV="1">
            <a:off x="4432568" y="3231191"/>
            <a:ext cx="112169" cy="3795954"/>
          </a:xfrm>
          <a:prstGeom prst="curvedConnector3">
            <a:avLst>
              <a:gd name="adj1" fmla="val 423183"/>
            </a:avLst>
          </a:prstGeom>
          <a:ln w="28575">
            <a:solidFill>
              <a:srgbClr val="00B050"/>
            </a:solidFill>
            <a:tailEnd type="arrow"/>
          </a:ln>
          <a:effectLst/>
        </p:spPr>
        <p:style>
          <a:lnRef idx="1">
            <a:schemeClr val="accent5"/>
          </a:lnRef>
          <a:fillRef idx="0">
            <a:schemeClr val="accent5"/>
          </a:fillRef>
          <a:effectRef idx="0">
            <a:schemeClr val="accent5"/>
          </a:effectRef>
          <a:fontRef idx="minor">
            <a:schemeClr val="tx1"/>
          </a:fontRef>
        </p:style>
      </p:cxnSp>
      <p:cxnSp>
        <p:nvCxnSpPr>
          <p:cNvPr id="3099" name="Curved Connector 3098"/>
          <p:cNvCxnSpPr>
            <a:stCxn id="21" idx="3"/>
            <a:endCxn id="11" idx="5"/>
          </p:cNvCxnSpPr>
          <p:nvPr/>
        </p:nvCxnSpPr>
        <p:spPr>
          <a:xfrm rot="5400000">
            <a:off x="4432568" y="3877768"/>
            <a:ext cx="112169" cy="3795954"/>
          </a:xfrm>
          <a:prstGeom prst="curvedConnector3">
            <a:avLst>
              <a:gd name="adj1" fmla="val 423183"/>
            </a:avLst>
          </a:prstGeom>
          <a:ln w="28575">
            <a:solidFill>
              <a:srgbClr val="7030A0"/>
            </a:solidFill>
            <a:tailEnd type="arrow"/>
          </a:ln>
          <a:effectLst/>
        </p:spPr>
        <p:style>
          <a:lnRef idx="1">
            <a:schemeClr val="accent6"/>
          </a:lnRef>
          <a:fillRef idx="0">
            <a:schemeClr val="accent6"/>
          </a:fillRef>
          <a:effectRef idx="0">
            <a:schemeClr val="accent6"/>
          </a:effectRef>
          <a:fontRef idx="minor">
            <a:schemeClr val="tx1"/>
          </a:fontRef>
        </p:style>
      </p:cxnSp>
      <mc:AlternateContent xmlns:mc="http://schemas.openxmlformats.org/markup-compatibility/2006" xmlns:a14="http://schemas.microsoft.com/office/drawing/2010/main">
        <mc:Choice Requires="a14">
          <p:sp>
            <p:nvSpPr>
              <p:cNvPr id="33" name="Content Placeholder 6"/>
              <p:cNvSpPr txBox="1">
                <a:spLocks/>
              </p:cNvSpPr>
              <p:nvPr/>
            </p:nvSpPr>
            <p:spPr>
              <a:xfrm>
                <a:off x="5734920" y="2717178"/>
                <a:ext cx="8229600" cy="3922713"/>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fontAlgn="auto">
                  <a:spcBef>
                    <a:spcPts val="0"/>
                  </a:spcBef>
                  <a:spcAft>
                    <a:spcPts val="0"/>
                  </a:spcAft>
                  <a:buClr>
                    <a:srgbClr val="7030A0"/>
                  </a:buClr>
                  <a:buFont typeface="Wingdings" pitchFamily="2" charset="2"/>
                  <a:buChar char="Ø"/>
                </a:pPr>
                <a:r>
                  <a:rPr lang="en-US" sz="1600" dirty="0" smtClean="0">
                    <a:latin typeface="Calibri" charset="0"/>
                    <a:ea typeface="MS PGothic" charset="0"/>
                  </a:rPr>
                  <a:t>Responsibility Update (</a:t>
                </a:r>
                <a14:m>
                  <m:oMath xmlns:m="http://schemas.openxmlformats.org/officeDocument/2006/math">
                    <m:r>
                      <a:rPr lang="en-US" sz="1600" i="1" smtClean="0">
                        <a:latin typeface="Cambria Math"/>
                        <a:ea typeface="Cambria Math"/>
                      </a:rPr>
                      <m:t>𝜌</m:t>
                    </m:r>
                  </m:oMath>
                </a14:m>
                <a:r>
                  <a:rPr lang="en-US" sz="1600" dirty="0" smtClean="0">
                    <a:latin typeface="Calibri" charset="0"/>
                    <a:ea typeface="MS PGothic" charset="0"/>
                  </a:rPr>
                  <a:t>)</a:t>
                </a:r>
              </a:p>
              <a:p>
                <a:pPr fontAlgn="auto">
                  <a:spcBef>
                    <a:spcPts val="0"/>
                  </a:spcBef>
                  <a:spcAft>
                    <a:spcPts val="0"/>
                  </a:spcAft>
                  <a:buClr>
                    <a:srgbClr val="00B050"/>
                  </a:buClr>
                  <a:buFont typeface="Wingdings" pitchFamily="2" charset="2"/>
                  <a:buChar char="Ø"/>
                </a:pPr>
                <a:r>
                  <a:rPr lang="en-US" sz="1600" dirty="0" smtClean="0">
                    <a:latin typeface="Calibri" charset="0"/>
                    <a:ea typeface="MS PGothic" charset="0"/>
                  </a:rPr>
                  <a:t>Availability Update (</a:t>
                </a:r>
                <a14:m>
                  <m:oMath xmlns:m="http://schemas.openxmlformats.org/officeDocument/2006/math">
                    <m:r>
                      <a:rPr lang="en-US" sz="1600" i="1" smtClean="0">
                        <a:latin typeface="Cambria Math"/>
                        <a:ea typeface="Cambria Math"/>
                      </a:rPr>
                      <m:t>𝛼</m:t>
                    </m:r>
                  </m:oMath>
                </a14:m>
                <a:r>
                  <a:rPr lang="en-US" sz="1600" dirty="0" smtClean="0">
                    <a:latin typeface="Calibri" charset="0"/>
                    <a:ea typeface="MS PGothic" charset="0"/>
                  </a:rPr>
                  <a:t>)</a:t>
                </a:r>
              </a:p>
            </p:txBody>
          </p:sp>
        </mc:Choice>
        <mc:Fallback xmlns="">
          <p:sp>
            <p:nvSpPr>
              <p:cNvPr id="33" name="Content Placeholder 6"/>
              <p:cNvSpPr txBox="1">
                <a:spLocks noRot="1" noChangeAspect="1" noMove="1" noResize="1" noEditPoints="1" noAdjustHandles="1" noChangeArrowheads="1" noChangeShapeType="1" noTextEdit="1"/>
              </p:cNvSpPr>
              <p:nvPr/>
            </p:nvSpPr>
            <p:spPr>
              <a:xfrm>
                <a:off x="5734920" y="2717178"/>
                <a:ext cx="8229600" cy="3922713"/>
              </a:xfrm>
              <a:prstGeom prst="rect">
                <a:avLst/>
              </a:prstGeom>
              <a:blipFill rotWithShape="1">
                <a:blip r:embed="rId2"/>
                <a:stretch>
                  <a:fillRect l="-444" t="-778"/>
                </a:stretch>
              </a:blipFill>
            </p:spPr>
            <p:txBody>
              <a:bodyPr/>
              <a:lstStyle/>
              <a:p>
                <a:r>
                  <a:rPr lang="en-US">
                    <a:noFill/>
                  </a:rPr>
                  <a:t> </a:t>
                </a:r>
              </a:p>
            </p:txBody>
          </p:sp>
        </mc:Fallback>
      </mc:AlternateContent>
    </p:spTree>
    <p:extLst>
      <p:ext uri="{BB962C8B-B14F-4D97-AF65-F5344CB8AC3E}">
        <p14:creationId xmlns:p14="http://schemas.microsoft.com/office/powerpoint/2010/main" val="235945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5" presetClass="emph" presetSubtype="0" nodeType="withEffect">
                                  <p:stCondLst>
                                    <p:cond delay="0"/>
                                  </p:stCondLst>
                                  <p:endCondLst>
                                    <p:cond evt="onNext" delay="0">
                                      <p:tgtEl>
                                        <p:sldTgt/>
                                      </p:tgtEl>
                                    </p:cond>
                                  </p:endCondLst>
                                  <p:childTnLst>
                                    <p:set>
                                      <p:cBhvr override="childStyle">
                                        <p:cTn id="10" dur="indefinite"/>
                                        <p:tgtEl>
                                          <p:spTgt spid="33">
                                            <p:txEl>
                                              <p:pRg st="0" end="0"/>
                                            </p:txEl>
                                          </p:spTgt>
                                        </p:tgtEl>
                                        <p:attrNameLst>
                                          <p:attrName>style.fontWeight</p:attrName>
                                        </p:attrNameLst>
                                      </p:cBhvr>
                                      <p:to>
                                        <p:strVal val="bold"/>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4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5" presetClass="emph" presetSubtype="0" nodeType="withEffect">
                                  <p:stCondLst>
                                    <p:cond delay="0"/>
                                  </p:stCondLst>
                                  <p:endCondLst>
                                    <p:cond evt="onNext" delay="0">
                                      <p:tgtEl>
                                        <p:sldTgt/>
                                      </p:tgtEl>
                                    </p:cond>
                                  </p:endCondLst>
                                  <p:childTnLst>
                                    <p:set>
                                      <p:cBhvr override="childStyle">
                                        <p:cTn id="24" dur="indefinite"/>
                                        <p:tgtEl>
                                          <p:spTgt spid="33">
                                            <p:txEl>
                                              <p:pRg st="1" end="1"/>
                                            </p:txEl>
                                          </p:spTgt>
                                        </p:tgtEl>
                                        <p:attrNameLst>
                                          <p:attrName>style.fontWeight</p:attrName>
                                        </p:attrNameLst>
                                      </p:cBhvr>
                                      <p:to>
                                        <p:strVal val="bold"/>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8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84"/>
                                        </p:tgtEl>
                                        <p:attrNameLst>
                                          <p:attrName>style.visibility</p:attrName>
                                        </p:attrNameLst>
                                      </p:cBhvr>
                                      <p:to>
                                        <p:strVal val="visible"/>
                                      </p:to>
                                    </p:set>
                                  </p:childTnLst>
                                </p:cTn>
                              </p:par>
                              <p:par>
                                <p:cTn id="37" presetID="15" presetClass="emph" presetSubtype="0" nodeType="withEffect">
                                  <p:stCondLst>
                                    <p:cond delay="0"/>
                                  </p:stCondLst>
                                  <p:endCondLst>
                                    <p:cond evt="onNext" delay="0">
                                      <p:tgtEl>
                                        <p:sldTgt/>
                                      </p:tgtEl>
                                    </p:cond>
                                  </p:endCondLst>
                                  <p:childTnLst>
                                    <p:set>
                                      <p:cBhvr override="childStyle">
                                        <p:cTn id="38" dur="indefinite"/>
                                        <p:tgtEl>
                                          <p:spTgt spid="33">
                                            <p:txEl>
                                              <p:pRg st="0" end="0"/>
                                            </p:txEl>
                                          </p:spTgt>
                                        </p:tgtEl>
                                        <p:attrNameLst>
                                          <p:attrName>style.fontWeight</p:attrName>
                                        </p:attrNameLst>
                                      </p:cBhvr>
                                      <p:to>
                                        <p:strVal val="bold"/>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08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08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09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86"/>
                                        </p:tgtEl>
                                        <p:attrNameLst>
                                          <p:attrName>style.visibility</p:attrName>
                                        </p:attrNameLst>
                                      </p:cBhvr>
                                      <p:to>
                                        <p:strVal val="visible"/>
                                      </p:to>
                                    </p:set>
                                  </p:childTnLst>
                                </p:cTn>
                              </p:par>
                              <p:par>
                                <p:cTn id="51" presetID="15" presetClass="emph" presetSubtype="0" nodeType="withEffect">
                                  <p:stCondLst>
                                    <p:cond delay="0"/>
                                  </p:stCondLst>
                                  <p:endCondLst>
                                    <p:cond evt="onNext" delay="0">
                                      <p:tgtEl>
                                        <p:sldTgt/>
                                      </p:tgtEl>
                                    </p:cond>
                                  </p:endCondLst>
                                  <p:childTnLst>
                                    <p:set>
                                      <p:cBhvr override="childStyle">
                                        <p:cTn id="52" dur="indefinite"/>
                                        <p:tgtEl>
                                          <p:spTgt spid="33">
                                            <p:txEl>
                                              <p:pRg st="1" end="1"/>
                                            </p:txEl>
                                          </p:spTgt>
                                        </p:tgtEl>
                                        <p:attrNameLst>
                                          <p:attrName>style.fontWeight</p:attrName>
                                        </p:attrNameLst>
                                      </p:cBhvr>
                                      <p:to>
                                        <p:strVal val="bold"/>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309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08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09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099"/>
                                        </p:tgtEl>
                                        <p:attrNameLst>
                                          <p:attrName>style.visibility</p:attrName>
                                        </p:attrNameLst>
                                      </p:cBhvr>
                                      <p:to>
                                        <p:strVal val="visible"/>
                                      </p:to>
                                    </p:set>
                                  </p:childTnLst>
                                </p:cTn>
                              </p:par>
                              <p:par>
                                <p:cTn id="65" presetID="15" presetClass="emph" presetSubtype="0" nodeType="withEffect">
                                  <p:stCondLst>
                                    <p:cond delay="0"/>
                                  </p:stCondLst>
                                  <p:endCondLst>
                                    <p:cond evt="onNext" delay="0">
                                      <p:tgtEl>
                                        <p:sldTgt/>
                                      </p:tgtEl>
                                    </p:cond>
                                  </p:endCondLst>
                                  <p:childTnLst>
                                    <p:set>
                                      <p:cBhvr override="childStyle">
                                        <p:cTn id="66" dur="indefinite"/>
                                        <p:tgtEl>
                                          <p:spTgt spid="33">
                                            <p:txEl>
                                              <p:pRg st="0" end="0"/>
                                            </p:txEl>
                                          </p:spTgt>
                                        </p:tgtEl>
                                        <p:attrNameLst>
                                          <p:attrName>style.fontWeight</p:attrName>
                                        </p:attrNameLst>
                                      </p:cBhvr>
                                      <p:to>
                                        <p:strVal val="bold"/>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3095"/>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309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09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093"/>
                                        </p:tgtEl>
                                        <p:attrNameLst>
                                          <p:attrName>style.visibility</p:attrName>
                                        </p:attrNameLst>
                                      </p:cBhvr>
                                      <p:to>
                                        <p:strVal val="visible"/>
                                      </p:to>
                                    </p:set>
                                  </p:childTnLst>
                                </p:cTn>
                              </p:par>
                              <p:par>
                                <p:cTn id="79" presetID="15" presetClass="emph" presetSubtype="0" nodeType="withEffect">
                                  <p:stCondLst>
                                    <p:cond delay="0"/>
                                  </p:stCondLst>
                                  <p:endCondLst>
                                    <p:cond evt="onNext" delay="0">
                                      <p:tgtEl>
                                        <p:sldTgt/>
                                      </p:tgtEl>
                                    </p:cond>
                                  </p:endCondLst>
                                  <p:childTnLst>
                                    <p:set>
                                      <p:cBhvr override="childStyle">
                                        <p:cTn id="80" dur="indefinite"/>
                                        <p:tgtEl>
                                          <p:spTgt spid="33">
                                            <p:txEl>
                                              <p:pRg st="1" end="1"/>
                                            </p:txEl>
                                          </p:spTgt>
                                        </p:tgtEl>
                                        <p:attrNameLst>
                                          <p:attrName>style.fontWeight</p:attrName>
                                        </p:attrNameLst>
                                      </p:cBhvr>
                                      <p:to>
                                        <p:strVal val="bold"/>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097"/>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309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mph" presetSubtype="2" fill="hold" nodeType="clickEffect">
                                  <p:stCondLst>
                                    <p:cond delay="0"/>
                                  </p:stCondLst>
                                  <p:childTnLst>
                                    <p:animClr clrSpc="rgb" dir="cw">
                                      <p:cBhvr>
                                        <p:cTn id="90" dur="1000" fill="hold"/>
                                        <p:tgtEl>
                                          <p:spTgt spid="11"/>
                                        </p:tgtEl>
                                        <p:attrNameLst>
                                          <p:attrName>fillcolor</p:attrName>
                                        </p:attrNameLst>
                                      </p:cBhvr>
                                      <p:to>
                                        <a:srgbClr val="A04DA3"/>
                                      </p:to>
                                    </p:animClr>
                                    <p:set>
                                      <p:cBhvr>
                                        <p:cTn id="91" dur="1000" fill="hold"/>
                                        <p:tgtEl>
                                          <p:spTgt spid="11"/>
                                        </p:tgtEl>
                                        <p:attrNameLst>
                                          <p:attrName>fill.type</p:attrName>
                                        </p:attrNameLst>
                                      </p:cBhvr>
                                      <p:to>
                                        <p:strVal val="solid"/>
                                      </p:to>
                                    </p:set>
                                    <p:set>
                                      <p:cBhvr>
                                        <p:cTn id="92" dur="1000" fill="hold"/>
                                        <p:tgtEl>
                                          <p:spTgt spid="11"/>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1000" fill="hold"/>
                                        <p:tgtEl>
                                          <p:spTgt spid="19"/>
                                        </p:tgtEl>
                                        <p:attrNameLst>
                                          <p:attrName>fillcolor</p:attrName>
                                        </p:attrNameLst>
                                      </p:cBhvr>
                                      <p:to>
                                        <a:srgbClr val="A04DA3"/>
                                      </p:to>
                                    </p:animClr>
                                    <p:set>
                                      <p:cBhvr>
                                        <p:cTn id="95" dur="1000" fill="hold"/>
                                        <p:tgtEl>
                                          <p:spTgt spid="19"/>
                                        </p:tgtEl>
                                        <p:attrNameLst>
                                          <p:attrName>fill.type</p:attrName>
                                        </p:attrNameLst>
                                      </p:cBhvr>
                                      <p:to>
                                        <p:strVal val="solid"/>
                                      </p:to>
                                    </p:set>
                                    <p:set>
                                      <p:cBhvr>
                                        <p:cTn id="96" dur="1000" fill="hold"/>
                                        <p:tgtEl>
                                          <p:spTgt spid="19"/>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1000" fill="hold"/>
                                        <p:tgtEl>
                                          <p:spTgt spid="21"/>
                                        </p:tgtEl>
                                        <p:attrNameLst>
                                          <p:attrName>fillcolor</p:attrName>
                                        </p:attrNameLst>
                                      </p:cBhvr>
                                      <p:to>
                                        <a:srgbClr val="C4652D"/>
                                      </p:to>
                                    </p:animClr>
                                    <p:set>
                                      <p:cBhvr>
                                        <p:cTn id="99" dur="1000" fill="hold"/>
                                        <p:tgtEl>
                                          <p:spTgt spid="21"/>
                                        </p:tgtEl>
                                        <p:attrNameLst>
                                          <p:attrName>fill.type</p:attrName>
                                        </p:attrNameLst>
                                      </p:cBhvr>
                                      <p:to>
                                        <p:strVal val="solid"/>
                                      </p:to>
                                    </p:set>
                                    <p:set>
                                      <p:cBhvr>
                                        <p:cTn id="100" dur="1000" fill="hold"/>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p:cNvSpPr>
            <a:spLocks noGrp="1"/>
          </p:cNvSpPr>
          <p:nvPr>
            <p:ph type="title"/>
          </p:nvPr>
        </p:nvSpPr>
        <p:spPr>
          <a:xfrm>
            <a:off x="457200" y="1071563"/>
            <a:ext cx="8229600" cy="858837"/>
          </a:xfrm>
        </p:spPr>
        <p:txBody>
          <a:bodyPr>
            <a:normAutofit/>
          </a:bodyPr>
          <a:lstStyle/>
          <a:p>
            <a:r>
              <a:rPr lang="en-US" dirty="0">
                <a:solidFill>
                  <a:schemeClr val="accent2">
                    <a:lumMod val="75000"/>
                  </a:schemeClr>
                </a:solidFill>
                <a:latin typeface="Calibri" charset="0"/>
                <a:ea typeface="MS PGothic" charset="0"/>
              </a:rPr>
              <a:t>Affinity Propagation</a:t>
            </a:r>
            <a:r>
              <a:rPr lang="en-US" sz="3100" dirty="0">
                <a:ea typeface="MS PGothic" charset="0"/>
              </a:rPr>
              <a:t> </a:t>
            </a:r>
            <a:r>
              <a:rPr lang="en-US" sz="2200" dirty="0">
                <a:ea typeface="MS PGothic" charset="0"/>
              </a:rPr>
              <a:t>(Frey and </a:t>
            </a:r>
            <a:r>
              <a:rPr lang="en-US" sz="2200" dirty="0" err="1">
                <a:ea typeface="MS PGothic" charset="0"/>
              </a:rPr>
              <a:t>Dueck</a:t>
            </a:r>
            <a:r>
              <a:rPr lang="en-US" sz="2200" dirty="0">
                <a:ea typeface="MS PGothic" charset="0"/>
              </a:rPr>
              <a:t>, 2007)</a:t>
            </a:r>
            <a:endParaRPr lang="en-US" sz="2200" dirty="0">
              <a:solidFill>
                <a:schemeClr val="accent2">
                  <a:lumMod val="75000"/>
                </a:schemeClr>
              </a:solidFill>
              <a:latin typeface="Calibri" charset="0"/>
              <a:ea typeface="MS PGothic" charset="0"/>
            </a:endParaRPr>
          </a:p>
        </p:txBody>
      </p:sp>
      <mc:AlternateContent xmlns:mc="http://schemas.openxmlformats.org/markup-compatibility/2006" xmlns:a14="http://schemas.microsoft.com/office/drawing/2010/main">
        <mc:Choice Requires="a14">
          <p:sp>
            <p:nvSpPr>
              <p:cNvPr id="69" name="Content Placeholder 2"/>
              <p:cNvSpPr>
                <a:spLocks noGrp="1"/>
              </p:cNvSpPr>
              <p:nvPr>
                <p:ph idx="1"/>
              </p:nvPr>
            </p:nvSpPr>
            <p:spPr>
              <a:xfrm>
                <a:off x="542186" y="1930400"/>
                <a:ext cx="3841972" cy="1295510"/>
              </a:xfrm>
            </p:spPr>
            <p:txBody>
              <a:bodyPr>
                <a:noAutofit/>
              </a:bodyPr>
              <a:lstStyle/>
              <a:p>
                <a:pPr>
                  <a:spcBef>
                    <a:spcPts val="0"/>
                  </a:spcBef>
                </a:pPr>
                <a14:m>
                  <m:oMath xmlns:m="http://schemas.openxmlformats.org/officeDocument/2006/math">
                    <m:r>
                      <a:rPr lang="en-US" sz="1600" i="1" smtClean="0">
                        <a:latin typeface="Cambria Math"/>
                        <a:ea typeface="Cambria Math" pitchFamily="18" charset="0"/>
                      </a:rPr>
                      <m:t>𝑖</m:t>
                    </m:r>
                  </m:oMath>
                </a14:m>
                <a:r>
                  <a:rPr lang="en-US" sz="1600" dirty="0" smtClean="0">
                    <a:latin typeface="Cambria Math" pitchFamily="18" charset="0"/>
                    <a:ea typeface="Cambria Math" pitchFamily="18" charset="0"/>
                  </a:rPr>
                  <a:t>	: The </a:t>
                </a:r>
                <a:r>
                  <a:rPr lang="en-US" sz="1600" dirty="0">
                    <a:latin typeface="Cambria Math" pitchFamily="18" charset="0"/>
                    <a:ea typeface="Cambria Math" pitchFamily="18" charset="0"/>
                  </a:rPr>
                  <a:t>node </a:t>
                </a:r>
                <a:r>
                  <a:rPr lang="en-US" sz="1600" dirty="0" smtClean="0">
                    <a:latin typeface="Cambria Math" pitchFamily="18" charset="0"/>
                    <a:ea typeface="Cambria Math" pitchFamily="18" charset="0"/>
                  </a:rPr>
                  <a:t>index</a:t>
                </a:r>
              </a:p>
              <a:p>
                <a:pPr>
                  <a:spcBef>
                    <a:spcPts val="0"/>
                  </a:spcBef>
                </a:pPr>
                <a:endParaRPr lang="en-US" sz="1600" dirty="0">
                  <a:latin typeface="Cambria Math" pitchFamily="18" charset="0"/>
                  <a:ea typeface="Cambria Math" pitchFamily="18" charset="0"/>
                </a:endParaRPr>
              </a:p>
              <a:p>
                <a:pPr>
                  <a:spcBef>
                    <a:spcPts val="0"/>
                  </a:spcBef>
                </a:pPr>
                <a:r>
                  <a:rPr lang="en-US" sz="1600" i="1" dirty="0">
                    <a:latin typeface="Cambria Math" pitchFamily="18" charset="0"/>
                    <a:ea typeface="Cambria Math" pitchFamily="18" charset="0"/>
                  </a:rPr>
                  <a:t>j </a:t>
                </a:r>
                <a:r>
                  <a:rPr lang="en-US" sz="1600" i="1" dirty="0" smtClean="0">
                    <a:latin typeface="Cambria Math" pitchFamily="18" charset="0"/>
                    <a:ea typeface="Cambria Math" pitchFamily="18" charset="0"/>
                  </a:rPr>
                  <a:t>	</a:t>
                </a:r>
                <a:r>
                  <a:rPr lang="en-US" sz="1600" dirty="0" smtClean="0">
                    <a:latin typeface="Cambria Math" pitchFamily="18" charset="0"/>
                    <a:ea typeface="Cambria Math" pitchFamily="18" charset="0"/>
                  </a:rPr>
                  <a:t>: The potential exemplar index</a:t>
                </a:r>
              </a:p>
              <a:p>
                <a:pPr>
                  <a:spcBef>
                    <a:spcPts val="0"/>
                  </a:spcBef>
                </a:pPr>
                <a:endParaRPr lang="en-US" sz="1600" dirty="0">
                  <a:latin typeface="Cambria Math" pitchFamily="18" charset="0"/>
                  <a:ea typeface="Cambria Math" pitchFamily="18" charset="0"/>
                </a:endParaRPr>
              </a:p>
              <a:p>
                <a:pPr>
                  <a:spcBef>
                    <a:spcPts val="0"/>
                  </a:spcBef>
                </a:pPr>
                <a14:m>
                  <m:oMath xmlns:m="http://schemas.openxmlformats.org/officeDocument/2006/math">
                    <m:sSub>
                      <m:sSubPr>
                        <m:ctrlPr>
                          <a:rPr lang="en-US" sz="1600" i="1">
                            <a:latin typeface="Cambria Math"/>
                            <a:ea typeface="Cambria Math" pitchFamily="18" charset="0"/>
                            <a:cs typeface="Cambria Math"/>
                          </a:rPr>
                        </m:ctrlPr>
                      </m:sSubPr>
                      <m:e>
                        <m:r>
                          <a:rPr lang="en-US" sz="1600" b="0" i="1" smtClean="0">
                            <a:latin typeface="Cambria Math"/>
                            <a:ea typeface="Cambria Math" pitchFamily="18" charset="0"/>
                            <a:cs typeface="Cambria Math"/>
                          </a:rPr>
                          <m:t>𝑝</m:t>
                        </m:r>
                      </m:e>
                      <m:sub>
                        <m:r>
                          <a:rPr lang="en-US" sz="1600" i="1">
                            <a:latin typeface="Cambria Math"/>
                            <a:ea typeface="Cambria Math" pitchFamily="18" charset="0"/>
                            <a:cs typeface="Cambria Math"/>
                          </a:rPr>
                          <m:t>𝑘</m:t>
                        </m:r>
                      </m:sub>
                    </m:sSub>
                  </m:oMath>
                </a14:m>
                <a:r>
                  <a:rPr lang="en-US" sz="1600" dirty="0" smtClean="0">
                    <a:latin typeface="Cambria Math" pitchFamily="18" charset="0"/>
                    <a:ea typeface="Cambria Math" pitchFamily="18" charset="0"/>
                    <a:cs typeface="Cambria Math"/>
                  </a:rPr>
                  <a:t>	: Penalty function</a:t>
                </a:r>
                <a:endParaRPr lang="en-US" sz="1600" dirty="0">
                  <a:latin typeface="Cambria Math" pitchFamily="18" charset="0"/>
                  <a:ea typeface="Cambria Math" pitchFamily="18" charset="0"/>
                  <a:cs typeface="Cambria Math"/>
                </a:endParaRPr>
              </a:p>
            </p:txBody>
          </p:sp>
        </mc:Choice>
        <mc:Fallback xmlns="">
          <p:sp>
            <p:nvSpPr>
              <p:cNvPr id="69" name="Content Placeholder 2"/>
              <p:cNvSpPr>
                <a:spLocks noGrp="1" noRot="1" noChangeAspect="1" noMove="1" noResize="1" noEditPoints="1" noAdjustHandles="1" noChangeArrowheads="1" noChangeShapeType="1" noTextEdit="1"/>
              </p:cNvSpPr>
              <p:nvPr>
                <p:ph idx="1"/>
              </p:nvPr>
            </p:nvSpPr>
            <p:spPr>
              <a:xfrm>
                <a:off x="542186" y="1930400"/>
                <a:ext cx="3841972" cy="1295510"/>
              </a:xfrm>
              <a:blipFill rotWithShape="1">
                <a:blip r:embed="rId2"/>
                <a:stretch>
                  <a:fillRect t="-1887" b="-7075"/>
                </a:stretch>
              </a:blipFill>
            </p:spPr>
            <p:txBody>
              <a:bodyPr/>
              <a:lstStyle/>
              <a:p>
                <a:r>
                  <a:rPr lang="en-US">
                    <a:noFill/>
                  </a:rPr>
                  <a:t> </a:t>
                </a:r>
              </a:p>
            </p:txBody>
          </p:sp>
        </mc:Fallback>
      </mc:AlternateContent>
      <p:sp>
        <p:nvSpPr>
          <p:cNvPr id="71" name="Slide Number Placeholder 4"/>
          <p:cNvSpPr>
            <a:spLocks noGrp="1"/>
          </p:cNvSpPr>
          <p:nvPr>
            <p:ph type="sldNum" sz="quarter" idx="12"/>
          </p:nvPr>
        </p:nvSpPr>
        <p:spPr/>
        <p:txBody>
          <a:bodyPr>
            <a:normAutofit/>
          </a:bodyPr>
          <a:lstStyle/>
          <a:p>
            <a:fld id="{C8E561EE-62DB-4A47-9282-7C8CD0E4FCC6}" type="slidenum">
              <a:rPr lang="en-US" smtClean="0"/>
              <a:pPr/>
              <a:t>8</a:t>
            </a:fld>
            <a:endParaRPr lang="en-US" dirty="0"/>
          </a:p>
        </p:txBody>
      </p:sp>
      <mc:AlternateContent xmlns:mc="http://schemas.openxmlformats.org/markup-compatibility/2006" xmlns:a14="http://schemas.microsoft.com/office/drawing/2010/main">
        <mc:Choice Requires="a14">
          <p:sp>
            <p:nvSpPr>
              <p:cNvPr id="70" name="Content Placeholder 3"/>
              <p:cNvSpPr txBox="1">
                <a:spLocks/>
              </p:cNvSpPr>
              <p:nvPr/>
            </p:nvSpPr>
            <p:spPr>
              <a:xfrm>
                <a:off x="4368976" y="1930400"/>
                <a:ext cx="4201543" cy="1295510"/>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a:spcBef>
                    <a:spcPts val="0"/>
                  </a:spcBef>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a:solidFill>
                              <a:schemeClr val="tx1"/>
                            </a:solidFill>
                            <a:latin typeface="Cambria Math" pitchFamily="18" charset="0"/>
                            <a:ea typeface="Cambria Math" pitchFamily="18" charset="0"/>
                          </a:rPr>
                          <m:t>𝑠</m:t>
                        </m:r>
                      </m:e>
                      <m:sub>
                        <m:r>
                          <a:rPr lang="en-US" sz="1600" i="1">
                            <a:solidFill>
                              <a:schemeClr val="tx1"/>
                            </a:solidFill>
                            <a:latin typeface="Cambria Math"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Similarity </a:t>
                </a:r>
                <a:r>
                  <a:rPr lang="en-US" sz="1600" dirty="0">
                    <a:solidFill>
                      <a:schemeClr val="tx1"/>
                    </a:solidFill>
                    <a:latin typeface="Cambria Math" pitchFamily="18" charset="0"/>
                    <a:ea typeface="Cambria Math" pitchFamily="18" charset="0"/>
                    <a:cs typeface="Cambria Math"/>
                  </a:rPr>
                  <a:t>of </a:t>
                </a:r>
                <a:r>
                  <a:rPr lang="en-US" sz="1600" dirty="0">
                    <a:solidFill>
                      <a:schemeClr val="tx1"/>
                    </a:solidFill>
                    <a:latin typeface="Cambria Math" pitchFamily="18" charset="0"/>
                    <a:ea typeface="Cambria Math" pitchFamily="18" charset="0"/>
                  </a:rPr>
                  <a:t> node to </a:t>
                </a:r>
                <a:r>
                  <a:rPr lang="en-US" sz="1600" dirty="0" smtClean="0">
                    <a:solidFill>
                      <a:schemeClr val="tx1"/>
                    </a:solidFill>
                    <a:latin typeface="Cambria Math" pitchFamily="18" charset="0"/>
                    <a:ea typeface="Cambria Math" pitchFamily="18" charset="0"/>
                    <a:cs typeface="Cambria Math"/>
                  </a:rPr>
                  <a:t>exemplar</a:t>
                </a:r>
              </a:p>
              <a:p>
                <a:pPr>
                  <a:spcBef>
                    <a:spcPts val="0"/>
                  </a:spcBef>
                  <a:buClr>
                    <a:schemeClr val="accent1"/>
                  </a:buClr>
                  <a:buFont typeface="Arial" pitchFamily="34" charset="0"/>
                  <a:buChar char="•"/>
                </a:pPr>
                <a:endParaRPr lang="en-US" sz="1600" i="1" dirty="0" smtClean="0">
                  <a:solidFill>
                    <a:schemeClr val="tx1"/>
                  </a:solidFill>
                  <a:latin typeface="Cambria Math"/>
                  <a:ea typeface="Cambria Math" pitchFamily="18" charset="0"/>
                </a:endParaRPr>
              </a:p>
              <a:p>
                <a:pPr>
                  <a:spcBef>
                    <a:spcPts val="0"/>
                  </a:spcBef>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a:solidFill>
                              <a:schemeClr val="tx1"/>
                            </a:solidFill>
                            <a:latin typeface="Cambria Math" pitchFamily="18" charset="0"/>
                            <a:ea typeface="Cambria Math" pitchFamily="18" charset="0"/>
                          </a:rPr>
                          <m:t>𝜌</m:t>
                        </m:r>
                      </m:e>
                      <m:sub>
                        <m:r>
                          <a:rPr lang="en-US" sz="1600" i="1">
                            <a:solidFill>
                              <a:schemeClr val="tx1"/>
                            </a:solidFill>
                            <a:latin typeface="Cambria Math"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Responsibility </a:t>
                </a:r>
                <a:r>
                  <a:rPr lang="en-US" sz="1600" dirty="0">
                    <a:solidFill>
                      <a:schemeClr val="tx1"/>
                    </a:solidFill>
                    <a:latin typeface="Cambria Math" pitchFamily="18" charset="0"/>
                    <a:ea typeface="Cambria Math" pitchFamily="18" charset="0"/>
                    <a:cs typeface="Cambria Math"/>
                  </a:rPr>
                  <a:t>of exemplar for 	</a:t>
                </a:r>
                <a:r>
                  <a:rPr lang="en-US" sz="1600" dirty="0" smtClean="0">
                    <a:solidFill>
                      <a:schemeClr val="tx1"/>
                    </a:solidFill>
                    <a:latin typeface="Cambria Math" pitchFamily="18" charset="0"/>
                    <a:ea typeface="Cambria Math" pitchFamily="18" charset="0"/>
                    <a:cs typeface="Cambria Math"/>
                  </a:rPr>
                  <a:t>   node</a:t>
                </a:r>
                <a:endParaRPr lang="en-US" sz="1600" dirty="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endParaRPr lang="en-US" sz="1600" i="1" dirty="0" smtClean="0">
                  <a:solidFill>
                    <a:schemeClr val="tx1"/>
                  </a:solidFill>
                  <a:latin typeface="Cambria Math"/>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i="1">
                            <a:solidFill>
                              <a:schemeClr val="tx1"/>
                            </a:solidFill>
                            <a:latin typeface="Cambria Math" panose="02040503050406030204" pitchFamily="18" charset="0"/>
                            <a:ea typeface="Cambria Math" pitchFamily="18" charset="0"/>
                          </a:rPr>
                          <m:t>𝛼</m:t>
                        </m:r>
                      </m:e>
                      <m:sub>
                        <m:r>
                          <a:rPr lang="en-US" sz="1600" i="1">
                            <a:solidFill>
                              <a:schemeClr val="tx1"/>
                            </a:solidFill>
                            <a:latin typeface="Cambria Math" panose="02040503050406030204"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Availability </a:t>
                </a:r>
                <a:r>
                  <a:rPr lang="en-US" sz="1600" dirty="0">
                    <a:solidFill>
                      <a:schemeClr val="tx1"/>
                    </a:solidFill>
                    <a:latin typeface="Cambria Math" pitchFamily="18" charset="0"/>
                    <a:ea typeface="Cambria Math" pitchFamily="18" charset="0"/>
                    <a:cs typeface="Cambria Math"/>
                  </a:rPr>
                  <a:t>of</a:t>
                </a:r>
                <a:r>
                  <a:rPr lang="en-US" sz="1600" dirty="0">
                    <a:solidFill>
                      <a:schemeClr val="tx1"/>
                    </a:solidFill>
                    <a:latin typeface="Cambria Math" pitchFamily="18" charset="0"/>
                    <a:ea typeface="Cambria Math" pitchFamily="18" charset="0"/>
                  </a:rPr>
                  <a:t> </a:t>
                </a:r>
                <a:r>
                  <a:rPr lang="en-US" sz="1600" dirty="0" smtClean="0">
                    <a:solidFill>
                      <a:schemeClr val="tx1"/>
                    </a:solidFill>
                    <a:latin typeface="Cambria Math" pitchFamily="18" charset="0"/>
                    <a:ea typeface="Cambria Math" pitchFamily="18" charset="0"/>
                  </a:rPr>
                  <a:t>exemplar to </a:t>
                </a:r>
                <a:r>
                  <a:rPr lang="en-US" sz="1600" dirty="0" smtClean="0">
                    <a:solidFill>
                      <a:schemeClr val="tx1"/>
                    </a:solidFill>
                    <a:latin typeface="Cambria Math" pitchFamily="18" charset="0"/>
                    <a:ea typeface="Cambria Math" pitchFamily="18" charset="0"/>
                    <a:cs typeface="Cambria Math"/>
                  </a:rPr>
                  <a:t>node</a:t>
                </a:r>
              </a:p>
              <a:p>
                <a:pPr fontAlgn="auto">
                  <a:spcBef>
                    <a:spcPts val="0"/>
                  </a:spcBef>
                  <a:spcAft>
                    <a:spcPts val="0"/>
                  </a:spcAft>
                  <a:buClr>
                    <a:schemeClr val="accent1"/>
                  </a:buClr>
                  <a:buFont typeface="Arial" pitchFamily="34" charset="0"/>
                  <a:buChar char="•"/>
                </a:pP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b="0" i="1" smtClean="0">
                            <a:solidFill>
                              <a:schemeClr val="tx1"/>
                            </a:solidFill>
                            <a:latin typeface="Cambria Math"/>
                            <a:ea typeface="Cambria Math" pitchFamily="18" charset="0"/>
                          </a:rPr>
                          <m:t>𝑒</m:t>
                        </m:r>
                      </m:e>
                      <m:sub>
                        <m:r>
                          <a:rPr lang="en-US" sz="1600" b="0" i="1" smtClean="0">
                            <a:solidFill>
                              <a:schemeClr val="tx1"/>
                            </a:solidFill>
                            <a:latin typeface="Cambria Math"/>
                            <a:ea typeface="Cambria Math" pitchFamily="18" charset="0"/>
                          </a:rPr>
                          <m:t>𝑖</m:t>
                        </m:r>
                      </m:sub>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Cluster assignment for node</a:t>
                </a:r>
                <a:endParaRPr lang="en-US" sz="1600" dirty="0" smtClean="0">
                  <a:solidFill>
                    <a:schemeClr val="tx1"/>
                  </a:solidFill>
                  <a:latin typeface="Cambria Math" pitchFamily="18" charset="0"/>
                  <a:ea typeface="Cambria Math" pitchFamily="18" charset="0"/>
                  <a:cs typeface="Cambria Math"/>
                </a:endParaRPr>
              </a:p>
            </p:txBody>
          </p:sp>
        </mc:Choice>
        <mc:Fallback xmlns="">
          <p:sp>
            <p:nvSpPr>
              <p:cNvPr id="70" name="Content Placeholder 3"/>
              <p:cNvSpPr txBox="1">
                <a:spLocks noRot="1" noChangeAspect="1" noMove="1" noResize="1" noEditPoints="1" noAdjustHandles="1" noChangeArrowheads="1" noChangeShapeType="1" noTextEdit="1"/>
              </p:cNvSpPr>
              <p:nvPr/>
            </p:nvSpPr>
            <p:spPr>
              <a:xfrm>
                <a:off x="4368976" y="1930400"/>
                <a:ext cx="4201543" cy="1295510"/>
              </a:xfrm>
              <a:prstGeom prst="rect">
                <a:avLst/>
              </a:prstGeom>
              <a:blipFill rotWithShape="1">
                <a:blip r:embed="rId3"/>
                <a:stretch>
                  <a:fillRect l="-871" t="-1887" b="-707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Content Placeholder 2"/>
              <p:cNvSpPr txBox="1">
                <a:spLocks/>
              </p:cNvSpPr>
              <p:nvPr/>
            </p:nvSpPr>
            <p:spPr>
              <a:xfrm>
                <a:off x="690017" y="3333750"/>
                <a:ext cx="5960964" cy="3524250"/>
              </a:xfrm>
              <a:prstGeom prst="rect">
                <a:avLst/>
              </a:prstGeom>
            </p:spPr>
            <p:txBody>
              <a:bodyPr vert="horz" lIns="91440" tIns="45720" rIns="91440" bIns="45720" numCol="2"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limLow>
                        <m:limLowPr>
                          <m:ctrlPr>
                            <a:rPr lang="en-US" sz="1600" i="1" smtClean="0">
                              <a:solidFill>
                                <a:schemeClr val="tx1"/>
                              </a:solidFill>
                              <a:latin typeface="Cambria Math"/>
                            </a:rPr>
                          </m:ctrlPr>
                        </m:limLowPr>
                        <m:e>
                          <m:r>
                            <m:rPr>
                              <m:sty m:val="p"/>
                            </m:rPr>
                            <a:rPr lang="en-US" sz="1600">
                              <a:solidFill>
                                <a:schemeClr val="tx1"/>
                              </a:solidFill>
                              <a:latin typeface="Cambria Math"/>
                            </a:rPr>
                            <m:t>argmax</m:t>
                          </m:r>
                        </m:e>
                        <m:lim>
                          <m:r>
                            <a:rPr lang="en-US" sz="1600" b="0" i="1" smtClean="0">
                              <a:solidFill>
                                <a:schemeClr val="tx1"/>
                              </a:solidFill>
                              <a:latin typeface="Cambria Math"/>
                            </a:rPr>
                            <m:t>𝑒</m:t>
                          </m:r>
                        </m:lim>
                      </m:limLow>
                      <m:nary>
                        <m:naryPr>
                          <m:chr m:val="∑"/>
                          <m:ctrlPr>
                            <a:rPr lang="en-US" sz="1600" i="1">
                              <a:solidFill>
                                <a:schemeClr val="tx1"/>
                              </a:solidFill>
                              <a:latin typeface="Cambria Math"/>
                            </a:rPr>
                          </m:ctrlPr>
                        </m:naryPr>
                        <m:sub>
                          <m:r>
                            <m:rPr>
                              <m:brk m:alnAt="23"/>
                            </m:rPr>
                            <a:rPr lang="en-US" sz="1600" i="1">
                              <a:solidFill>
                                <a:schemeClr val="tx1"/>
                              </a:solidFill>
                              <a:latin typeface="Cambria Math"/>
                            </a:rPr>
                            <m:t>𝑖</m:t>
                          </m:r>
                          <m:r>
                            <a:rPr lang="en-US" sz="1600" i="1">
                              <a:solidFill>
                                <a:schemeClr val="tx1"/>
                              </a:solidFill>
                              <a:latin typeface="Cambria Math"/>
                            </a:rPr>
                            <m:t>=1</m:t>
                          </m:r>
                        </m:sub>
                        <m:sup>
                          <m:r>
                            <a:rPr lang="en-US" sz="1600" i="1">
                              <a:solidFill>
                                <a:schemeClr val="tx1"/>
                              </a:solidFill>
                              <a:latin typeface="Cambria Math"/>
                            </a:rPr>
                            <m:t>𝑁</m:t>
                          </m:r>
                        </m:sup>
                        <m:e>
                          <m:r>
                            <a:rPr lang="en-US" sz="1600" i="1">
                              <a:solidFill>
                                <a:schemeClr val="tx1"/>
                              </a:solidFill>
                              <a:latin typeface="Cambria Math"/>
                            </a:rPr>
                            <m:t>𝑠</m:t>
                          </m:r>
                          <m:d>
                            <m:dPr>
                              <m:ctrlPr>
                                <a:rPr lang="en-US" sz="1600" i="1">
                                  <a:solidFill>
                                    <a:schemeClr val="tx1"/>
                                  </a:solidFill>
                                  <a:latin typeface="Cambria Math"/>
                                </a:rPr>
                              </m:ctrlPr>
                            </m:dPr>
                            <m:e>
                              <m:r>
                                <a:rPr lang="en-US" sz="1600" i="1">
                                  <a:solidFill>
                                    <a:schemeClr val="tx1"/>
                                  </a:solidFill>
                                  <a:latin typeface="Cambria Math"/>
                                </a:rPr>
                                <m:t>𝑖</m:t>
                              </m:r>
                              <m:r>
                                <a:rPr lang="en-US" sz="1600" i="1">
                                  <a:solidFill>
                                    <a:schemeClr val="tx1"/>
                                  </a:solidFill>
                                  <a:latin typeface="Cambria Math"/>
                                </a:rPr>
                                <m:t>,</m:t>
                              </m:r>
                              <m:sSub>
                                <m:sSubPr>
                                  <m:ctrlPr>
                                    <a:rPr lang="en-US" sz="1600" i="1">
                                      <a:solidFill>
                                        <a:schemeClr val="tx1"/>
                                      </a:solidFill>
                                      <a:latin typeface="Cambria Math"/>
                                    </a:rPr>
                                  </m:ctrlPr>
                                </m:sSubPr>
                                <m:e>
                                  <m:r>
                                    <a:rPr lang="en-US" sz="1600" b="0" i="1" smtClean="0">
                                      <a:solidFill>
                                        <a:schemeClr val="tx1"/>
                                      </a:solidFill>
                                      <a:latin typeface="Cambria Math"/>
                                    </a:rPr>
                                    <m:t>𝑒</m:t>
                                  </m:r>
                                </m:e>
                                <m:sub>
                                  <m:r>
                                    <a:rPr lang="en-US" sz="1600" i="1">
                                      <a:solidFill>
                                        <a:schemeClr val="tx1"/>
                                      </a:solidFill>
                                      <a:latin typeface="Cambria Math"/>
                                    </a:rPr>
                                    <m:t>𝑖</m:t>
                                  </m:r>
                                </m:sub>
                              </m:sSub>
                            </m:e>
                          </m:d>
                        </m:e>
                      </m:nary>
                      <m:r>
                        <a:rPr lang="en-US" sz="1600" i="1">
                          <a:solidFill>
                            <a:schemeClr val="tx1"/>
                          </a:solidFill>
                          <a:latin typeface="Cambria Math"/>
                        </a:rPr>
                        <m:t>+</m:t>
                      </m:r>
                      <m:nary>
                        <m:naryPr>
                          <m:chr m:val="∑"/>
                          <m:ctrlPr>
                            <a:rPr lang="en-US" sz="1600" i="1">
                              <a:solidFill>
                                <a:schemeClr val="tx1"/>
                              </a:solidFill>
                              <a:latin typeface="Cambria Math"/>
                            </a:rPr>
                          </m:ctrlPr>
                        </m:naryPr>
                        <m:sub>
                          <m:r>
                            <m:rPr>
                              <m:brk m:alnAt="23"/>
                            </m:rPr>
                            <a:rPr lang="en-US" sz="1600" i="1">
                              <a:solidFill>
                                <a:schemeClr val="tx1"/>
                              </a:solidFill>
                              <a:latin typeface="Cambria Math"/>
                            </a:rPr>
                            <m:t>𝑘</m:t>
                          </m:r>
                          <m:r>
                            <a:rPr lang="en-US" sz="1600" i="1">
                              <a:solidFill>
                                <a:schemeClr val="tx1"/>
                              </a:solidFill>
                              <a:latin typeface="Cambria Math"/>
                            </a:rPr>
                            <m:t>=1</m:t>
                          </m:r>
                        </m:sub>
                        <m:sup>
                          <m:r>
                            <a:rPr lang="en-US" sz="1600" i="1">
                              <a:solidFill>
                                <a:schemeClr val="tx1"/>
                              </a:solidFill>
                              <a:latin typeface="Cambria Math"/>
                            </a:rPr>
                            <m:t>𝑁</m:t>
                          </m:r>
                        </m:sup>
                        <m:e>
                          <m:r>
                            <a:rPr lang="en-US" sz="1600" b="0" i="1" smtClean="0">
                              <a:solidFill>
                                <a:schemeClr val="tx1"/>
                              </a:solidFill>
                              <a:latin typeface="Cambria Math"/>
                            </a:rPr>
                            <m:t>𝑝</m:t>
                          </m:r>
                          <m:r>
                            <a:rPr lang="en-US" sz="1600" i="1">
                              <a:solidFill>
                                <a:schemeClr val="tx1"/>
                              </a:solidFill>
                              <a:latin typeface="Cambria Math"/>
                            </a:rPr>
                            <m:t>(</m:t>
                          </m:r>
                          <m:r>
                            <a:rPr lang="en-US" sz="1600" b="0" i="1" smtClean="0">
                              <a:solidFill>
                                <a:schemeClr val="tx1"/>
                              </a:solidFill>
                              <a:latin typeface="Cambria Math"/>
                            </a:rPr>
                            <m:t>𝑒</m:t>
                          </m:r>
                          <m:r>
                            <a:rPr lang="en-US" sz="1600" i="1">
                              <a:solidFill>
                                <a:schemeClr val="tx1"/>
                              </a:solidFill>
                              <a:latin typeface="Cambria Math"/>
                            </a:rPr>
                            <m:t>)</m:t>
                          </m:r>
                        </m:e>
                      </m:nary>
                    </m:oMath>
                  </m:oMathPara>
                </a14:m>
                <a:endParaRPr lang="en-US" sz="1600" dirty="0" smtClean="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
                        <m:sSubPr>
                          <m:ctrlPr>
                            <a:rPr lang="en-US" sz="1600" i="1">
                              <a:solidFill>
                                <a:schemeClr val="tx1"/>
                              </a:solidFill>
                              <a:latin typeface="Cambria Math"/>
                            </a:rPr>
                          </m:ctrlPr>
                        </m:sSubPr>
                        <m:e>
                          <m:r>
                            <a:rPr lang="en-US" sz="1600" b="0" i="1" smtClean="0">
                              <a:solidFill>
                                <a:schemeClr val="tx1"/>
                              </a:solidFill>
                              <a:latin typeface="Cambria Math"/>
                            </a:rPr>
                            <m:t>𝑝</m:t>
                          </m:r>
                        </m:e>
                        <m:sub>
                          <m:r>
                            <a:rPr lang="en-US" sz="1600" i="1">
                              <a:solidFill>
                                <a:schemeClr val="tx1"/>
                              </a:solidFill>
                              <a:latin typeface="Cambria Math"/>
                            </a:rPr>
                            <m:t>𝑘</m:t>
                          </m:r>
                        </m:sub>
                      </m:sSub>
                      <m:d>
                        <m:dPr>
                          <m:ctrlPr>
                            <a:rPr lang="en-US" sz="1600" i="1">
                              <a:solidFill>
                                <a:schemeClr val="tx1"/>
                              </a:solidFill>
                              <a:latin typeface="Cambria Math"/>
                            </a:rPr>
                          </m:ctrlPr>
                        </m:dPr>
                        <m:e>
                          <m:r>
                            <a:rPr lang="en-US" sz="1600" b="0" i="1" smtClean="0">
                              <a:solidFill>
                                <a:schemeClr val="tx1"/>
                              </a:solidFill>
                              <a:latin typeface="Cambria Math"/>
                            </a:rPr>
                            <m:t>𝑒</m:t>
                          </m:r>
                        </m:e>
                      </m:d>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r>
                                  <m:rPr>
                                    <m:brk m:alnAt="7"/>
                                  </m:rPr>
                                  <a:rPr lang="en-US" sz="1600" i="1">
                                    <a:solidFill>
                                      <a:schemeClr val="tx1"/>
                                    </a:solidFill>
                                    <a:latin typeface="Cambria Math"/>
                                  </a:rPr>
                                  <m:t>−</m:t>
                                </m:r>
                                <m:r>
                                  <a:rPr lang="en-US" sz="1600" i="1">
                                    <a:solidFill>
                                      <a:schemeClr val="tx1"/>
                                    </a:solidFill>
                                    <a:latin typeface="Cambria Math"/>
                                    <a:ea typeface="Cambria Math"/>
                                  </a:rPr>
                                  <m:t>∞</m:t>
                                </m:r>
                              </m:e>
                              <m:e>
                                <m:sSub>
                                  <m:sSubPr>
                                    <m:ctrlPr>
                                      <a:rPr lang="en-US" sz="1600" i="1" dirty="0">
                                        <a:solidFill>
                                          <a:schemeClr val="tx1"/>
                                        </a:solidFill>
                                        <a:latin typeface="Cambria Math"/>
                                        <a:ea typeface="MS PGothic" charset="0"/>
                                      </a:rPr>
                                    </m:ctrlPr>
                                  </m:sSubPr>
                                  <m:e>
                                    <m:r>
                                      <a:rPr lang="en-US" sz="1600" b="0" i="1" dirty="0" smtClean="0">
                                        <a:solidFill>
                                          <a:schemeClr val="tx1"/>
                                        </a:solidFill>
                                        <a:latin typeface="Cambria Math"/>
                                        <a:ea typeface="MS PGothic" charset="0"/>
                                      </a:rPr>
                                      <m:t>𝑒</m:t>
                                    </m:r>
                                  </m:e>
                                  <m:sub>
                                    <m:r>
                                      <a:rPr lang="en-US" sz="1600" i="1" dirty="0">
                                        <a:solidFill>
                                          <a:schemeClr val="tx1"/>
                                        </a:solidFill>
                                        <a:latin typeface="Cambria Math"/>
                                        <a:ea typeface="MS PGothic" charset="0"/>
                                      </a:rPr>
                                      <m:t>𝑘</m:t>
                                    </m:r>
                                  </m:sub>
                                </m:sSub>
                                <m:r>
                                  <a:rPr lang="en-US" sz="1600" i="1" dirty="0">
                                    <a:solidFill>
                                      <a:schemeClr val="tx1"/>
                                    </a:solidFill>
                                    <a:latin typeface="Cambria Math"/>
                                    <a:ea typeface="Cambria Math"/>
                                  </a:rPr>
                                  <m:t>≠</m:t>
                                </m:r>
                                <m:r>
                                  <a:rPr lang="en-US" sz="1600" i="1" dirty="0">
                                    <a:solidFill>
                                      <a:schemeClr val="tx1"/>
                                    </a:solidFill>
                                    <a:latin typeface="Cambria Math"/>
                                    <a:ea typeface="Cambria Math"/>
                                  </a:rPr>
                                  <m:t>𝑘</m:t>
                                </m:r>
                                <m:r>
                                  <a:rPr lang="en-US" sz="1600" i="1" dirty="0">
                                    <a:solidFill>
                                      <a:schemeClr val="tx1"/>
                                    </a:solidFill>
                                    <a:latin typeface="Cambria Math"/>
                                    <a:ea typeface="Cambria Math"/>
                                  </a:rPr>
                                  <m:t> </m:t>
                                </m:r>
                                <m:r>
                                  <m:rPr>
                                    <m:nor/>
                                  </m:rPr>
                                  <a:rPr lang="en-US" sz="1600" dirty="0">
                                    <a:solidFill>
                                      <a:schemeClr val="tx1"/>
                                    </a:solidFill>
                                    <a:latin typeface="Cambria Math"/>
                                    <a:ea typeface="Cambria Math"/>
                                  </a:rPr>
                                  <m:t>but</m:t>
                                </m:r>
                                <m:r>
                                  <m:rPr>
                                    <m:nor/>
                                  </m:rPr>
                                  <a:rPr lang="en-US" sz="1600" dirty="0">
                                    <a:solidFill>
                                      <a:schemeClr val="tx1"/>
                                    </a:solidFill>
                                    <a:latin typeface="Cambria Math"/>
                                    <a:ea typeface="Cambria Math"/>
                                  </a:rPr>
                                  <m:t> </m:t>
                                </m:r>
                                <m:r>
                                  <a:rPr lang="en-US" sz="1600" i="1" dirty="0">
                                    <a:solidFill>
                                      <a:schemeClr val="tx1"/>
                                    </a:solidFill>
                                    <a:latin typeface="Cambria Math"/>
                                    <a:ea typeface="Cambria Math"/>
                                  </a:rPr>
                                  <m:t>∃</m:t>
                                </m:r>
                                <m:r>
                                  <a:rPr lang="en-US" sz="1600" i="1" dirty="0">
                                    <a:solidFill>
                                      <a:schemeClr val="tx1"/>
                                    </a:solidFill>
                                    <a:latin typeface="Cambria Math"/>
                                    <a:ea typeface="Cambria Math"/>
                                  </a:rPr>
                                  <m:t>𝑖</m:t>
                                </m:r>
                                <m:r>
                                  <a:rPr lang="en-US" sz="1600" i="1" dirty="0">
                                    <a:solidFill>
                                      <a:schemeClr val="tx1"/>
                                    </a:solidFill>
                                    <a:latin typeface="Cambria Math"/>
                                    <a:ea typeface="Cambria Math"/>
                                  </a:rPr>
                                  <m:t> :</m:t>
                                </m:r>
                                <m:sSub>
                                  <m:sSubPr>
                                    <m:ctrlPr>
                                      <a:rPr lang="en-US" sz="1600" i="1" dirty="0">
                                        <a:solidFill>
                                          <a:schemeClr val="tx1"/>
                                        </a:solidFill>
                                        <a:latin typeface="Cambria Math"/>
                                        <a:ea typeface="Cambria Math"/>
                                      </a:rPr>
                                    </m:ctrlPr>
                                  </m:sSubPr>
                                  <m:e>
                                    <m:r>
                                      <a:rPr lang="en-US" sz="1600" b="0" i="1" dirty="0" smtClean="0">
                                        <a:solidFill>
                                          <a:schemeClr val="tx1"/>
                                        </a:solidFill>
                                        <a:latin typeface="Cambria Math"/>
                                        <a:ea typeface="Cambria Math"/>
                                      </a:rPr>
                                      <m:t>𝑒</m:t>
                                    </m:r>
                                  </m:e>
                                  <m:sub>
                                    <m:r>
                                      <a:rPr lang="en-US" sz="1600" i="1" dirty="0">
                                        <a:solidFill>
                                          <a:schemeClr val="tx1"/>
                                        </a:solidFill>
                                        <a:latin typeface="Cambria Math"/>
                                        <a:ea typeface="Cambria Math"/>
                                      </a:rPr>
                                      <m:t>𝑖</m:t>
                                    </m:r>
                                  </m:sub>
                                </m:sSub>
                                <m:r>
                                  <a:rPr lang="en-US" sz="1600" i="1" dirty="0">
                                    <a:solidFill>
                                      <a:schemeClr val="tx1"/>
                                    </a:solidFill>
                                    <a:latin typeface="Cambria Math"/>
                                    <a:ea typeface="Cambria Math"/>
                                  </a:rPr>
                                  <m:t>=</m:t>
                                </m:r>
                                <m:r>
                                  <a:rPr lang="en-US" sz="1600" i="1" dirty="0">
                                    <a:solidFill>
                                      <a:schemeClr val="tx1"/>
                                    </a:solidFill>
                                    <a:latin typeface="Cambria Math"/>
                                    <a:ea typeface="Cambria Math"/>
                                  </a:rPr>
                                  <m:t>𝑘</m:t>
                                </m:r>
                              </m:e>
                            </m:mr>
                            <m:mr>
                              <m:e>
                                <m:r>
                                  <a:rPr lang="en-US" sz="1600" i="1">
                                    <a:solidFill>
                                      <a:schemeClr val="tx1"/>
                                    </a:solidFill>
                                    <a:latin typeface="Cambria Math"/>
                                  </a:rPr>
                                  <m:t>0</m:t>
                                </m:r>
                              </m:e>
                              <m:e>
                                <m:r>
                                  <m:rPr>
                                    <m:nor/>
                                  </m:rPr>
                                  <a:rPr lang="en-US" sz="1600">
                                    <a:solidFill>
                                      <a:schemeClr val="tx1"/>
                                    </a:solidFill>
                                    <a:latin typeface="Cambria Math"/>
                                  </a:rPr>
                                  <m:t>otherwise</m:t>
                                </m:r>
                              </m:e>
                            </m:mr>
                          </m:m>
                        </m:e>
                      </m:d>
                    </m:oMath>
                  </m:oMathPara>
                </a14:m>
                <a:endParaRPr lang="en-US" sz="1600" dirty="0" smtClean="0">
                  <a:solidFill>
                    <a:schemeClr val="tx1"/>
                  </a:solidFill>
                  <a:latin typeface="Cambria Math"/>
                  <a:ea typeface="MS PGothic" charset="0"/>
                  <a:cs typeface="Cambria Math"/>
                </a:endParaRPr>
              </a:p>
              <a:p>
                <a:pPr marL="0" indent="0" fontAlgn="auto">
                  <a:spcBef>
                    <a:spcPts val="0"/>
                  </a:spcBef>
                  <a:spcAft>
                    <a:spcPts val="0"/>
                  </a:spcAft>
                  <a:buNone/>
                </a:pPr>
                <a:endParaRPr lang="en-US" sz="1600" dirty="0" smtClean="0">
                  <a:solidFill>
                    <a:schemeClr val="tx1"/>
                  </a:solidFill>
                  <a:latin typeface="Cambria Math"/>
                  <a:ea typeface="MS PGothic" charset="0"/>
                  <a:cs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i="1" smtClean="0">
                              <a:solidFill>
                                <a:schemeClr val="tx1"/>
                              </a:solidFill>
                              <a:latin typeface="Cambria Math"/>
                              <a:ea typeface="Cambria Math"/>
                            </a:rPr>
                            <m:t>𝛼</m:t>
                          </m:r>
                        </m:e>
                        <m:sub>
                          <m:r>
                            <a:rPr lang="en-US" sz="1600" i="1">
                              <a:solidFill>
                                <a:schemeClr val="tx1"/>
                              </a:solidFill>
                              <a:latin typeface="Cambria Math"/>
                            </a:rPr>
                            <m:t>𝑖𝑗</m:t>
                          </m:r>
                        </m:sub>
                        <m:sup/>
                      </m:sSubSup>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nary>
                                  <m:naryPr>
                                    <m:chr m:val="∑"/>
                                    <m:supHide m:val="on"/>
                                    <m:ctrlPr>
                                      <a:rPr lang="en-US" sz="1600" i="1">
                                        <a:solidFill>
                                          <a:schemeClr val="tx1"/>
                                        </a:solidFill>
                                        <a:latin typeface="Cambria Math"/>
                                      </a:rPr>
                                    </m:ctrlPr>
                                  </m:naryPr>
                                  <m:sub>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sSubSup>
                                        <m:r>
                                          <a:rPr lang="en-US" sz="1600" i="1" dirty="0">
                                            <a:solidFill>
                                              <a:schemeClr val="tx1"/>
                                            </a:solidFill>
                                            <a:latin typeface="Cambria Math"/>
                                            <a:ea typeface="MS PGothic" charset="0"/>
                                            <a:cs typeface="Cambria Math"/>
                                          </a:rPr>
                                          <m:t>)</m:t>
                                        </m:r>
                                      </m:e>
                                    </m:func>
                                  </m:e>
                                </m:nary>
                              </m:e>
                              <m:e>
                                <m:r>
                                  <a:rPr lang="en-US" sz="1600" b="0" i="1" dirty="0" smtClean="0">
                                    <a:solidFill>
                                      <a:schemeClr val="tx1"/>
                                    </a:solidFill>
                                    <a:latin typeface="Cambria Math"/>
                                    <a:ea typeface="MS PGothic" charset="0"/>
                                  </a:rPr>
                                  <m:t>𝑖</m:t>
                                </m:r>
                                <m:r>
                                  <a:rPr lang="en-US" sz="1600" b="0" i="1" dirty="0" smtClean="0">
                                    <a:solidFill>
                                      <a:schemeClr val="tx1"/>
                                    </a:solidFill>
                                    <a:latin typeface="Cambria Math"/>
                                    <a:ea typeface="MS PGothic" charset="0"/>
                                  </a:rPr>
                                  <m:t>=</m:t>
                                </m:r>
                                <m:r>
                                  <a:rPr lang="en-US" sz="1600" b="0" i="1" dirty="0" smtClean="0">
                                    <a:solidFill>
                                      <a:schemeClr val="tx1"/>
                                    </a:solidFill>
                                    <a:latin typeface="Cambria Math"/>
                                    <a:ea typeface="MS PGothic" charset="0"/>
                                  </a:rPr>
                                  <m:t>𝑗</m:t>
                                </m:r>
                              </m:e>
                            </m:mr>
                            <m:mr>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min</m:t>
                                        </m:r>
                                      </m:e>
                                      <m:lim>
                                        <m:r>
                                          <a:rPr lang="en-US" sz="1600" i="1">
                                            <a:solidFill>
                                              <a:schemeClr val="tx1"/>
                                            </a:solidFill>
                                            <a:latin typeface="Cambria Math"/>
                                          </a:rPr>
                                          <m:t> </m:t>
                                        </m:r>
                                      </m:lim>
                                    </m:limLow>
                                  </m:fName>
                                  <m:e>
                                    <m:r>
                                      <a:rPr lang="en-US" sz="1600" i="1">
                                        <a:solidFill>
                                          <a:schemeClr val="tx1"/>
                                        </a:solidFill>
                                        <a:latin typeface="Cambria Math"/>
                                      </a:rPr>
                                      <m:t>[0,</m:t>
                                    </m:r>
                                  </m:e>
                                </m:func>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m:t>
                                    </m:r>
                                    <m:r>
                                      <a:rPr lang="en-US" sz="1600" i="1">
                                        <a:solidFill>
                                          <a:schemeClr val="tx1"/>
                                        </a:solidFill>
                                        <a:latin typeface="Cambria Math"/>
                                      </a:rPr>
                                      <m:t>𝑗</m:t>
                                    </m:r>
                                  </m:sub>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r>
                                      <a:rPr lang="en-US" sz="1600" i="1">
                                        <a:solidFill>
                                          <a:schemeClr val="tx1"/>
                                        </a:solidFill>
                                        <a:latin typeface="Cambria Math"/>
                                        <a:ea typeface="Cambria Math"/>
                                      </a:rPr>
                                      <m:t>}</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sSubSup>
                                        <m:r>
                                          <a:rPr lang="en-US" sz="1600" i="1" dirty="0">
                                            <a:solidFill>
                                              <a:schemeClr val="tx1"/>
                                            </a:solidFill>
                                            <a:latin typeface="Cambria Math"/>
                                            <a:ea typeface="MS PGothic" charset="0"/>
                                            <a:cs typeface="Cambria Math"/>
                                          </a:rPr>
                                          <m:t>)</m:t>
                                        </m:r>
                                      </m:e>
                                    </m:func>
                                    <m:r>
                                      <a:rPr lang="en-US" sz="1600" i="1" dirty="0">
                                        <a:solidFill>
                                          <a:schemeClr val="tx1"/>
                                        </a:solidFill>
                                        <a:latin typeface="Cambria Math"/>
                                        <a:ea typeface="MS PGothic" charset="0"/>
                                        <a:cs typeface="Cambria Math"/>
                                      </a:rPr>
                                      <m:t>]</m:t>
                                    </m:r>
                                  </m:e>
                                </m:nary>
                              </m:e>
                              <m:e>
                                <m:r>
                                  <a:rPr lang="en-US" sz="1600" b="0" i="1" smtClean="0">
                                    <a:solidFill>
                                      <a:schemeClr val="tx1"/>
                                    </a:solidFill>
                                    <a:latin typeface="Cambria Math"/>
                                  </a:rPr>
                                  <m:t>𝑖</m:t>
                                </m:r>
                                <m:r>
                                  <a:rPr lang="en-US" sz="1600" b="0" i="1" smtClean="0">
                                    <a:solidFill>
                                      <a:schemeClr val="tx1"/>
                                    </a:solidFill>
                                    <a:latin typeface="Cambria Math"/>
                                    <a:ea typeface="Cambria Math"/>
                                  </a:rPr>
                                  <m:t>≠</m:t>
                                </m:r>
                                <m:r>
                                  <a:rPr lang="en-US" sz="1600" b="0" i="1" smtClean="0">
                                    <a:solidFill>
                                      <a:schemeClr val="tx1"/>
                                    </a:solidFill>
                                    <a:latin typeface="Cambria Math"/>
                                    <a:ea typeface="Cambria Math"/>
                                  </a:rPr>
                                  <m:t>𝑗</m:t>
                                </m:r>
                              </m:e>
                            </m:mr>
                          </m:m>
                        </m:e>
                      </m:d>
                    </m:oMath>
                  </m:oMathPara>
                </a14:m>
                <a:endParaRPr lang="en-US" sz="1600" b="0" dirty="0" smtClean="0">
                  <a:solidFill>
                    <a:schemeClr val="tx1"/>
                  </a:solidFill>
                  <a:latin typeface="Cambria Math"/>
                  <a:ea typeface="MS PGothic" charset="0"/>
                  <a:cs typeface="Cambria Math"/>
                </a:endParaRPr>
              </a:p>
              <a:p>
                <a:pPr marL="0" indent="0" fontAlgn="auto">
                  <a:spcBef>
                    <a:spcPts val="0"/>
                  </a:spcBef>
                  <a:spcAft>
                    <a:spcPts val="0"/>
                  </a:spcAft>
                  <a:buNone/>
                </a:pPr>
                <a:endParaRPr lang="en-US" sz="1600" i="1" dirty="0" smtClean="0">
                  <a:solidFill>
                    <a:schemeClr val="tx1"/>
                  </a:solidFill>
                  <a:latin typeface="Cambria Math"/>
                </a:endParaRPr>
              </a:p>
            </p:txBody>
          </p:sp>
        </mc:Choice>
        <mc:Fallback xmlns="">
          <p:sp>
            <p:nvSpPr>
              <p:cNvPr id="72" name="Content Placeholder 2"/>
              <p:cNvSpPr txBox="1">
                <a:spLocks noRot="1" noChangeAspect="1" noMove="1" noResize="1" noEditPoints="1" noAdjustHandles="1" noChangeArrowheads="1" noChangeShapeType="1" noTextEdit="1"/>
              </p:cNvSpPr>
              <p:nvPr/>
            </p:nvSpPr>
            <p:spPr>
              <a:xfrm>
                <a:off x="690017" y="3333750"/>
                <a:ext cx="5960964" cy="3524250"/>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5486400" y="5095875"/>
                <a:ext cx="2580899" cy="10954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rPr>
                            <m:t>𝑖𝑗</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𝑖𝑗</m:t>
                          </m:r>
                        </m:sub>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lim>
                          </m:limLow>
                        </m:fName>
                        <m:e>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rPr>
                                <m:t>𝑖𝑘</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𝑖𝑘</m:t>
                              </m:r>
                            </m:sub>
                            <m:sup/>
                          </m:sSubSup>
                          <m:r>
                            <a:rPr lang="en-US" sz="1600" i="1">
                              <a:solidFill>
                                <a:schemeClr val="tx1"/>
                              </a:solidFill>
                              <a:latin typeface="Cambria Math"/>
                            </a:rPr>
                            <m:t>)</m:t>
                          </m:r>
                        </m:e>
                      </m:func>
                    </m:oMath>
                  </m:oMathPara>
                </a14:m>
                <a:endParaRPr lang="en-US" sz="1600" i="1" dirty="0" smtClean="0">
                  <a:solidFill>
                    <a:schemeClr val="tx1"/>
                  </a:solidFill>
                  <a:latin typeface="Cambria Math"/>
                </a:endParaRPr>
              </a:p>
              <a:p>
                <a:endParaRPr lang="en-US" sz="1600" i="1" dirty="0">
                  <a:solidFill>
                    <a:schemeClr val="tx1"/>
                  </a:solidFill>
                  <a:latin typeface="Cambria Math"/>
                </a:endParaRPr>
              </a:p>
              <a:p>
                <a:pPr/>
                <a14:m>
                  <m:oMathPara xmlns:m="http://schemas.openxmlformats.org/officeDocument/2006/math">
                    <m:oMathParaPr>
                      <m:jc m:val="left"/>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rPr>
                            <m:t>𝑒</m:t>
                          </m:r>
                        </m:e>
                        <m:sub>
                          <m:r>
                            <a:rPr lang="en-US" sz="1600" b="0" i="1" smtClean="0">
                              <a:solidFill>
                                <a:schemeClr val="tx1"/>
                              </a:solidFill>
                              <a:latin typeface="Cambria Math"/>
                            </a:rPr>
                            <m:t>𝑖</m:t>
                          </m:r>
                        </m:sub>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argmax</m:t>
                              </m:r>
                            </m:e>
                            <m:lim>
                              <m:r>
                                <a:rPr lang="en-US" sz="1600" b="0" i="1" smtClean="0">
                                  <a:solidFill>
                                    <a:schemeClr val="tx1"/>
                                  </a:solidFill>
                                  <a:latin typeface="Cambria Math"/>
                                </a:rPr>
                                <m:t>𝑗</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ea typeface="Cambria Math"/>
                                </a:rPr>
                                <m:t>𝑖𝑗</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𝑖</m:t>
                              </m:r>
                              <m:r>
                                <a:rPr lang="en-US" sz="1600" i="1">
                                  <a:solidFill>
                                    <a:schemeClr val="tx1"/>
                                  </a:solidFill>
                                  <a:latin typeface="Cambria Math"/>
                                </a:rPr>
                                <m:t>𝑗</m:t>
                              </m:r>
                            </m:sub>
                            <m:sup/>
                          </m:sSubSup>
                          <m:r>
                            <a:rPr lang="en-US" sz="1600" b="0" i="1" smtClean="0">
                              <a:solidFill>
                                <a:schemeClr val="tx1"/>
                              </a:solidFill>
                              <a:latin typeface="Cambria Math"/>
                            </a:rPr>
                            <m:t>)</m:t>
                          </m:r>
                        </m:e>
                      </m:func>
                    </m:oMath>
                  </m:oMathPara>
                </a14:m>
                <a:endParaRPr lang="en-US" sz="1600" dirty="0" smtClean="0"/>
              </a:p>
            </p:txBody>
          </p:sp>
        </mc:Choice>
        <mc:Fallback xmlns="">
          <p:sp>
            <p:nvSpPr>
              <p:cNvPr id="3" name="TextBox 2"/>
              <p:cNvSpPr txBox="1">
                <a:spLocks noRot="1" noChangeAspect="1" noMove="1" noResize="1" noEditPoints="1" noAdjustHandles="1" noChangeArrowheads="1" noChangeShapeType="1" noTextEdit="1"/>
              </p:cNvSpPr>
              <p:nvPr/>
            </p:nvSpPr>
            <p:spPr>
              <a:xfrm>
                <a:off x="5486400" y="5095875"/>
                <a:ext cx="2580899" cy="1095428"/>
              </a:xfrm>
              <a:prstGeom prst="rect">
                <a:avLst/>
              </a:prstGeom>
              <a:blipFill rotWithShape="1">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88809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200025" y="1071563"/>
            <a:ext cx="8848725" cy="858837"/>
          </a:xfrm>
        </p:spPr>
        <p:txBody>
          <a:bodyPr>
            <a:normAutofit fontScale="90000"/>
          </a:bodyPr>
          <a:lstStyle/>
          <a:p>
            <a:r>
              <a:rPr lang="en-US" dirty="0" smtClean="0">
                <a:solidFill>
                  <a:schemeClr val="accent2">
                    <a:lumMod val="75000"/>
                  </a:schemeClr>
                </a:solidFill>
                <a:latin typeface="Calibri" charset="0"/>
                <a:ea typeface="MS PGothic" charset="0"/>
              </a:rPr>
              <a:t>Hierarchical </a:t>
            </a:r>
            <a:r>
              <a:rPr lang="en-US" dirty="0">
                <a:solidFill>
                  <a:schemeClr val="accent2">
                    <a:lumMod val="75000"/>
                  </a:schemeClr>
                </a:solidFill>
                <a:latin typeface="Calibri" charset="0"/>
                <a:ea typeface="MS PGothic" charset="0"/>
              </a:rPr>
              <a:t>Affinity </a:t>
            </a:r>
            <a:r>
              <a:rPr lang="en-US" dirty="0" smtClean="0">
                <a:solidFill>
                  <a:schemeClr val="accent2">
                    <a:lumMod val="75000"/>
                  </a:schemeClr>
                </a:solidFill>
                <a:latin typeface="Calibri" charset="0"/>
                <a:ea typeface="MS PGothic" charset="0"/>
              </a:rPr>
              <a:t>Propagation</a:t>
            </a:r>
            <a:r>
              <a:rPr lang="en-US" sz="3100" dirty="0" smtClean="0">
                <a:ea typeface="MS PGothic" charset="0"/>
              </a:rPr>
              <a:t> </a:t>
            </a:r>
            <a:br>
              <a:rPr lang="en-US" sz="3100" dirty="0" smtClean="0">
                <a:ea typeface="MS PGothic" charset="0"/>
              </a:rPr>
            </a:br>
            <a:r>
              <a:rPr lang="en-US" sz="2200" dirty="0" smtClean="0">
                <a:ea typeface="MS PGothic" charset="0"/>
              </a:rPr>
              <a:t>(</a:t>
            </a:r>
            <a:r>
              <a:rPr lang="en-US" sz="2200" dirty="0" err="1" smtClean="0">
                <a:ea typeface="MS PGothic" charset="0"/>
              </a:rPr>
              <a:t>Givoni</a:t>
            </a:r>
            <a:r>
              <a:rPr lang="en-US" sz="2200" dirty="0" smtClean="0">
                <a:ea typeface="MS PGothic" charset="0"/>
              </a:rPr>
              <a:t>, Chung, and Frey, </a:t>
            </a:r>
            <a:r>
              <a:rPr lang="en-US" sz="2200" dirty="0">
                <a:ea typeface="MS PGothic" charset="0"/>
              </a:rPr>
              <a:t>2007)</a:t>
            </a:r>
            <a:endParaRPr lang="en-US" sz="2200" dirty="0">
              <a:solidFill>
                <a:schemeClr val="accent2">
                  <a:lumMod val="75000"/>
                </a:schemeClr>
              </a:solidFill>
              <a:latin typeface="Calibri" charset="0"/>
              <a:ea typeface="MS PGothic" charset="0"/>
            </a:endParaRPr>
          </a:p>
        </p:txBody>
      </p:sp>
      <p:sp>
        <p:nvSpPr>
          <p:cNvPr id="10" name="Content Placeholder 6"/>
          <p:cNvSpPr>
            <a:spLocks noGrp="1"/>
          </p:cNvSpPr>
          <p:nvPr>
            <p:ph idx="1"/>
          </p:nvPr>
        </p:nvSpPr>
        <p:spPr>
          <a:xfrm>
            <a:off x="457200" y="2203450"/>
            <a:ext cx="8229600" cy="3922713"/>
          </a:xfrm>
        </p:spPr>
        <p:txBody>
          <a:bodyPr>
            <a:normAutofit/>
          </a:bodyPr>
          <a:lstStyle/>
          <a:p>
            <a:pPr eaLnBrk="1" hangingPunct="1"/>
            <a:r>
              <a:rPr lang="en-US" dirty="0" smtClean="0">
                <a:latin typeface="Calibri" charset="0"/>
                <a:ea typeface="MS PGothic" charset="0"/>
              </a:rPr>
              <a:t>Input: Similarity Matrix ( N x N ) and Number of Levels</a:t>
            </a:r>
          </a:p>
          <a:p>
            <a:r>
              <a:rPr lang="en-US" dirty="0" smtClean="0">
                <a:latin typeface="Calibri" charset="0"/>
                <a:ea typeface="MS PGothic" charset="0"/>
              </a:rPr>
              <a:t>Output: </a:t>
            </a:r>
            <a:r>
              <a:rPr lang="en-US" dirty="0">
                <a:latin typeface="Calibri" charset="0"/>
                <a:ea typeface="MS PGothic" charset="0"/>
              </a:rPr>
              <a:t>Hierarchy of Clusters</a:t>
            </a:r>
            <a:endParaRPr lang="en-US" dirty="0" smtClean="0">
              <a:latin typeface="Calibri" charset="0"/>
              <a:ea typeface="MS PGothic" charset="0"/>
            </a:endParaRPr>
          </a:p>
          <a:p>
            <a:pPr marL="0" indent="0" eaLnBrk="1" hangingPunct="1">
              <a:buNone/>
            </a:pPr>
            <a:endParaRPr lang="en-US" dirty="0" smtClean="0">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9</a:t>
            </a:fld>
            <a:endParaRPr lang="en-US"/>
          </a:p>
        </p:txBody>
      </p:sp>
      <p:sp>
        <p:nvSpPr>
          <p:cNvPr id="235" name="TextBox 234"/>
          <p:cNvSpPr txBox="1"/>
          <p:nvPr/>
        </p:nvSpPr>
        <p:spPr>
          <a:xfrm>
            <a:off x="1691126" y="4394305"/>
            <a:ext cx="837827" cy="369332"/>
          </a:xfrm>
          <a:prstGeom prst="rect">
            <a:avLst/>
          </a:prstGeom>
          <a:noFill/>
        </p:spPr>
        <p:txBody>
          <a:bodyPr wrap="none" rtlCol="0">
            <a:spAutoFit/>
          </a:bodyPr>
          <a:lstStyle/>
          <a:p>
            <a:r>
              <a:rPr lang="en-US" dirty="0" smtClean="0"/>
              <a:t>Level 3</a:t>
            </a:r>
            <a:endParaRPr lang="en-US" dirty="0"/>
          </a:p>
        </p:txBody>
      </p:sp>
      <p:sp>
        <p:nvSpPr>
          <p:cNvPr id="245" name="TextBox 244"/>
          <p:cNvSpPr txBox="1"/>
          <p:nvPr/>
        </p:nvSpPr>
        <p:spPr>
          <a:xfrm>
            <a:off x="4484053" y="4394305"/>
            <a:ext cx="837827" cy="369332"/>
          </a:xfrm>
          <a:prstGeom prst="rect">
            <a:avLst/>
          </a:prstGeom>
          <a:noFill/>
        </p:spPr>
        <p:txBody>
          <a:bodyPr wrap="none" rtlCol="0">
            <a:spAutoFit/>
          </a:bodyPr>
          <a:lstStyle/>
          <a:p>
            <a:r>
              <a:rPr lang="en-US" dirty="0" smtClean="0"/>
              <a:t>Level 2</a:t>
            </a:r>
            <a:endParaRPr lang="en-US" dirty="0"/>
          </a:p>
        </p:txBody>
      </p:sp>
      <p:sp>
        <p:nvSpPr>
          <p:cNvPr id="73" name="TextBox 72"/>
          <p:cNvSpPr txBox="1"/>
          <p:nvPr/>
        </p:nvSpPr>
        <p:spPr>
          <a:xfrm>
            <a:off x="6989048" y="4394305"/>
            <a:ext cx="836896" cy="369332"/>
          </a:xfrm>
          <a:prstGeom prst="rect">
            <a:avLst/>
          </a:prstGeom>
          <a:noFill/>
        </p:spPr>
        <p:txBody>
          <a:bodyPr wrap="none" rtlCol="0">
            <a:spAutoFit/>
          </a:bodyPr>
          <a:lstStyle/>
          <a:p>
            <a:r>
              <a:rPr lang="en-US" dirty="0" smtClean="0"/>
              <a:t>Level 1</a:t>
            </a:r>
            <a:endParaRPr lang="en-US" dirty="0"/>
          </a:p>
        </p:txBody>
      </p:sp>
      <mc:AlternateContent xmlns:mc="http://schemas.openxmlformats.org/markup-compatibility/2006" xmlns:a14="http://schemas.microsoft.com/office/drawing/2010/main">
        <mc:Choice Requires="a14">
          <p:sp>
            <p:nvSpPr>
              <p:cNvPr id="74" name="Content Placeholder 6"/>
              <p:cNvSpPr txBox="1">
                <a:spLocks/>
              </p:cNvSpPr>
              <p:nvPr/>
            </p:nvSpPr>
            <p:spPr>
              <a:xfrm>
                <a:off x="5682841" y="2802280"/>
                <a:ext cx="8229600" cy="3922713"/>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fontAlgn="auto">
                  <a:spcBef>
                    <a:spcPts val="0"/>
                  </a:spcBef>
                  <a:spcAft>
                    <a:spcPts val="0"/>
                  </a:spcAft>
                  <a:buClr>
                    <a:srgbClr val="7030A0"/>
                  </a:buClr>
                  <a:buFont typeface="Wingdings" pitchFamily="2" charset="2"/>
                  <a:buChar char="Ø"/>
                </a:pPr>
                <a:r>
                  <a:rPr lang="en-US" sz="1600" dirty="0" smtClean="0">
                    <a:latin typeface="Calibri" charset="0"/>
                    <a:ea typeface="MS PGothic" charset="0"/>
                  </a:rPr>
                  <a:t>Responsibility Update (</a:t>
                </a:r>
                <a14:m>
                  <m:oMath xmlns:m="http://schemas.openxmlformats.org/officeDocument/2006/math">
                    <m:r>
                      <a:rPr lang="en-US" sz="1600" i="1" smtClean="0">
                        <a:latin typeface="Cambria Math"/>
                        <a:ea typeface="Cambria Math"/>
                      </a:rPr>
                      <m:t>𝜌</m:t>
                    </m:r>
                  </m:oMath>
                </a14:m>
                <a:r>
                  <a:rPr lang="en-US" sz="1600" dirty="0" smtClean="0">
                    <a:latin typeface="Calibri" charset="0"/>
                    <a:ea typeface="MS PGothic" charset="0"/>
                  </a:rPr>
                  <a:t>)</a:t>
                </a:r>
              </a:p>
              <a:p>
                <a:pPr fontAlgn="auto">
                  <a:spcBef>
                    <a:spcPts val="0"/>
                  </a:spcBef>
                  <a:spcAft>
                    <a:spcPts val="0"/>
                  </a:spcAft>
                  <a:buClr>
                    <a:srgbClr val="00B050"/>
                  </a:buClr>
                  <a:buFont typeface="Wingdings" pitchFamily="2" charset="2"/>
                  <a:buChar char="Ø"/>
                </a:pPr>
                <a:r>
                  <a:rPr lang="en-US" sz="1600" dirty="0" smtClean="0">
                    <a:latin typeface="Calibri" charset="0"/>
                    <a:ea typeface="MS PGothic" charset="0"/>
                  </a:rPr>
                  <a:t>Availability Update (</a:t>
                </a:r>
                <a14:m>
                  <m:oMath xmlns:m="http://schemas.openxmlformats.org/officeDocument/2006/math">
                    <m:r>
                      <a:rPr lang="en-US" sz="1600" i="1" smtClean="0">
                        <a:latin typeface="Cambria Math"/>
                        <a:ea typeface="Cambria Math"/>
                      </a:rPr>
                      <m:t>𝛼</m:t>
                    </m:r>
                  </m:oMath>
                </a14:m>
                <a:r>
                  <a:rPr lang="en-US" sz="1600" dirty="0" smtClean="0">
                    <a:latin typeface="Calibri" charset="0"/>
                    <a:ea typeface="MS PGothic" charset="0"/>
                  </a:rPr>
                  <a:t>)</a:t>
                </a:r>
              </a:p>
              <a:p>
                <a:pPr fontAlgn="auto">
                  <a:spcBef>
                    <a:spcPts val="0"/>
                  </a:spcBef>
                  <a:spcAft>
                    <a:spcPts val="0"/>
                  </a:spcAft>
                  <a:buClr>
                    <a:srgbClr val="FF0000"/>
                  </a:buClr>
                  <a:buFont typeface="Wingdings" pitchFamily="2" charset="2"/>
                  <a:buChar char="Ø"/>
                </a:pPr>
                <a:r>
                  <a:rPr lang="en-US" sz="1600" dirty="0" smtClean="0">
                    <a:latin typeface="Calibri" charset="0"/>
                    <a:ea typeface="MS PGothic" charset="0"/>
                  </a:rPr>
                  <a:t>Phi Update (</a:t>
                </a:r>
                <a14:m>
                  <m:oMath xmlns:m="http://schemas.openxmlformats.org/officeDocument/2006/math">
                    <m:r>
                      <a:rPr lang="en-US" sz="1600" i="1">
                        <a:latin typeface="Cambria Math"/>
                        <a:ea typeface="Cambria Math"/>
                      </a:rPr>
                      <m:t>𝜑</m:t>
                    </m:r>
                  </m:oMath>
                </a14:m>
                <a:r>
                  <a:rPr lang="en-US" sz="1600" dirty="0" smtClean="0">
                    <a:latin typeface="Calibri" charset="0"/>
                    <a:ea typeface="MS PGothic" charset="0"/>
                  </a:rPr>
                  <a:t>)</a:t>
                </a:r>
              </a:p>
              <a:p>
                <a:pPr fontAlgn="auto">
                  <a:spcBef>
                    <a:spcPts val="0"/>
                  </a:spcBef>
                  <a:spcAft>
                    <a:spcPts val="0"/>
                  </a:spcAft>
                  <a:buClr>
                    <a:schemeClr val="tx1"/>
                  </a:buClr>
                  <a:buFont typeface="Wingdings" pitchFamily="2" charset="2"/>
                  <a:buChar char="Ø"/>
                </a:pPr>
                <a:r>
                  <a:rPr lang="en-US" sz="1600" dirty="0" smtClean="0">
                    <a:latin typeface="Calibri" charset="0"/>
                    <a:ea typeface="MS PGothic" charset="0"/>
                  </a:rPr>
                  <a:t>Tao Update (</a:t>
                </a:r>
                <a14:m>
                  <m:oMath xmlns:m="http://schemas.openxmlformats.org/officeDocument/2006/math">
                    <m:r>
                      <a:rPr lang="en-US" sz="1600" i="1">
                        <a:latin typeface="Cambria Math"/>
                        <a:ea typeface="Cambria Math"/>
                      </a:rPr>
                      <m:t>𝜏</m:t>
                    </m:r>
                  </m:oMath>
                </a14:m>
                <a:r>
                  <a:rPr lang="en-US" sz="1600" dirty="0" smtClean="0">
                    <a:latin typeface="Calibri" charset="0"/>
                    <a:ea typeface="MS PGothic" charset="0"/>
                  </a:rPr>
                  <a:t>)</a:t>
                </a:r>
              </a:p>
              <a:p>
                <a:pPr marL="0" indent="0" fontAlgn="auto">
                  <a:spcAft>
                    <a:spcPts val="0"/>
                  </a:spcAft>
                  <a:buFont typeface="Wingdings 2" pitchFamily="18" charset="2"/>
                  <a:buNone/>
                </a:pPr>
                <a:endParaRPr lang="en-US" dirty="0" smtClean="0">
                  <a:latin typeface="Calibri" charset="0"/>
                  <a:ea typeface="MS PGothic" charset="0"/>
                </a:endParaRPr>
              </a:p>
            </p:txBody>
          </p:sp>
        </mc:Choice>
        <mc:Fallback xmlns="">
          <p:sp>
            <p:nvSpPr>
              <p:cNvPr id="74" name="Content Placeholder 6"/>
              <p:cNvSpPr txBox="1">
                <a:spLocks noRot="1" noChangeAspect="1" noMove="1" noResize="1" noEditPoints="1" noAdjustHandles="1" noChangeArrowheads="1" noChangeShapeType="1" noTextEdit="1"/>
              </p:cNvSpPr>
              <p:nvPr/>
            </p:nvSpPr>
            <p:spPr>
              <a:xfrm>
                <a:off x="5682841" y="2802280"/>
                <a:ext cx="8229600" cy="3922713"/>
              </a:xfrm>
              <a:prstGeom prst="rect">
                <a:avLst/>
              </a:prstGeom>
              <a:blipFill rotWithShape="1">
                <a:blip r:embed="rId2"/>
                <a:stretch>
                  <a:fillRect l="-370" t="-778"/>
                </a:stretch>
              </a:blipFill>
            </p:spPr>
            <p:txBody>
              <a:bodyPr/>
              <a:lstStyle/>
              <a:p>
                <a:r>
                  <a:rPr lang="en-US">
                    <a:noFill/>
                  </a:rPr>
                  <a:t> </a:t>
                </a:r>
              </a:p>
            </p:txBody>
          </p:sp>
        </mc:Fallback>
      </mc:AlternateContent>
      <p:sp>
        <p:nvSpPr>
          <p:cNvPr id="75" name="Oval 74"/>
          <p:cNvSpPr/>
          <p:nvPr/>
        </p:nvSpPr>
        <p:spPr>
          <a:xfrm>
            <a:off x="5631209" y="5433437"/>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6" name="Oval 75"/>
          <p:cNvSpPr/>
          <p:nvPr/>
        </p:nvSpPr>
        <p:spPr>
          <a:xfrm>
            <a:off x="5994753" y="4737456"/>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7" name="Oval 76"/>
          <p:cNvSpPr/>
          <p:nvPr/>
        </p:nvSpPr>
        <p:spPr>
          <a:xfrm>
            <a:off x="7231215" y="5465703"/>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78" name="Curved Connector 77"/>
          <p:cNvCxnSpPr>
            <a:stCxn id="76" idx="6"/>
            <a:endCxn id="77" idx="0"/>
          </p:cNvCxnSpPr>
          <p:nvPr/>
        </p:nvCxnSpPr>
        <p:spPr>
          <a:xfrm>
            <a:off x="6347316" y="4922584"/>
            <a:ext cx="1060181" cy="543119"/>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79" name="Curved Connector 78"/>
          <p:cNvCxnSpPr>
            <a:stCxn id="77" idx="2"/>
            <a:endCxn id="76" idx="4"/>
          </p:cNvCxnSpPr>
          <p:nvPr/>
        </p:nvCxnSpPr>
        <p:spPr>
          <a:xfrm rot="10800000">
            <a:off x="6171035" y="5107711"/>
            <a:ext cx="1060180" cy="543120"/>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80" name="Curved Connector 79"/>
          <p:cNvCxnSpPr>
            <a:stCxn id="75" idx="1"/>
            <a:endCxn id="76" idx="2"/>
          </p:cNvCxnSpPr>
          <p:nvPr/>
        </p:nvCxnSpPr>
        <p:spPr>
          <a:xfrm rot="5400000" flipH="1" flipV="1">
            <a:off x="5556259" y="5049166"/>
            <a:ext cx="565076" cy="311912"/>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81" name="Curved Connector 80"/>
          <p:cNvCxnSpPr>
            <a:stCxn id="76" idx="4"/>
            <a:endCxn id="75" idx="6"/>
          </p:cNvCxnSpPr>
          <p:nvPr/>
        </p:nvCxnSpPr>
        <p:spPr>
          <a:xfrm rot="5400000">
            <a:off x="5821977" y="5269507"/>
            <a:ext cx="510854" cy="187263"/>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82" name="Curved Connector 81"/>
          <p:cNvCxnSpPr>
            <a:stCxn id="75" idx="7"/>
            <a:endCxn id="77" idx="1"/>
          </p:cNvCxnSpPr>
          <p:nvPr/>
        </p:nvCxnSpPr>
        <p:spPr>
          <a:xfrm rot="16200000" flipH="1">
            <a:off x="6591360" y="4828440"/>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83" name="Curved Connector 82"/>
          <p:cNvCxnSpPr>
            <a:stCxn id="77" idx="3"/>
            <a:endCxn id="75" idx="5"/>
          </p:cNvCxnSpPr>
          <p:nvPr/>
        </p:nvCxnSpPr>
        <p:spPr>
          <a:xfrm rot="5400000" flipH="1">
            <a:off x="6591361" y="5090249"/>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84" name="Curved Connector 83"/>
          <p:cNvCxnSpPr>
            <a:stCxn id="75" idx="1"/>
            <a:endCxn id="76" idx="2"/>
          </p:cNvCxnSpPr>
          <p:nvPr/>
        </p:nvCxnSpPr>
        <p:spPr>
          <a:xfrm rot="5400000" flipH="1" flipV="1">
            <a:off x="5556259" y="5049166"/>
            <a:ext cx="565076" cy="311912"/>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85" name="Curved Connector 84"/>
          <p:cNvCxnSpPr>
            <a:stCxn id="76" idx="4"/>
            <a:endCxn id="75" idx="6"/>
          </p:cNvCxnSpPr>
          <p:nvPr/>
        </p:nvCxnSpPr>
        <p:spPr>
          <a:xfrm rot="5400000">
            <a:off x="5821977" y="5269507"/>
            <a:ext cx="510854" cy="187263"/>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86" name="Curved Connector 85"/>
          <p:cNvCxnSpPr>
            <a:stCxn id="76" idx="6"/>
            <a:endCxn id="77" idx="0"/>
          </p:cNvCxnSpPr>
          <p:nvPr/>
        </p:nvCxnSpPr>
        <p:spPr>
          <a:xfrm>
            <a:off x="6347316" y="4922584"/>
            <a:ext cx="1060181" cy="543119"/>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87" name="Curved Connector 86"/>
          <p:cNvCxnSpPr>
            <a:stCxn id="77" idx="2"/>
            <a:endCxn id="76" idx="4"/>
          </p:cNvCxnSpPr>
          <p:nvPr/>
        </p:nvCxnSpPr>
        <p:spPr>
          <a:xfrm rot="10800000">
            <a:off x="6171035" y="5107711"/>
            <a:ext cx="1060180" cy="543120"/>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88" name="Curved Connector 87"/>
          <p:cNvCxnSpPr>
            <a:stCxn id="75" idx="7"/>
            <a:endCxn id="77" idx="1"/>
          </p:cNvCxnSpPr>
          <p:nvPr/>
        </p:nvCxnSpPr>
        <p:spPr>
          <a:xfrm rot="16200000" flipH="1">
            <a:off x="6591360" y="4828440"/>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89" name="Curved Connector 88"/>
          <p:cNvCxnSpPr>
            <a:stCxn id="77" idx="3"/>
            <a:endCxn id="75" idx="5"/>
          </p:cNvCxnSpPr>
          <p:nvPr/>
        </p:nvCxnSpPr>
        <p:spPr>
          <a:xfrm rot="5400000" flipH="1">
            <a:off x="6591361" y="5090249"/>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sp>
        <p:nvSpPr>
          <p:cNvPr id="90" name="Oval 89"/>
          <p:cNvSpPr/>
          <p:nvPr/>
        </p:nvSpPr>
        <p:spPr>
          <a:xfrm>
            <a:off x="3061955" y="5328827"/>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1" name="Oval 90"/>
          <p:cNvSpPr/>
          <p:nvPr/>
        </p:nvSpPr>
        <p:spPr>
          <a:xfrm>
            <a:off x="3425499" y="4647445"/>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2" name="Oval 91"/>
          <p:cNvSpPr/>
          <p:nvPr/>
        </p:nvSpPr>
        <p:spPr>
          <a:xfrm>
            <a:off x="4661961" y="5361093"/>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93" name="Curved Connector 92"/>
          <p:cNvCxnSpPr>
            <a:stCxn id="91" idx="6"/>
            <a:endCxn id="92" idx="0"/>
          </p:cNvCxnSpPr>
          <p:nvPr/>
        </p:nvCxnSpPr>
        <p:spPr>
          <a:xfrm>
            <a:off x="3778062" y="4832573"/>
            <a:ext cx="1060181" cy="528520"/>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94" name="Curved Connector 93"/>
          <p:cNvCxnSpPr>
            <a:stCxn id="92" idx="2"/>
            <a:endCxn id="91" idx="4"/>
          </p:cNvCxnSpPr>
          <p:nvPr/>
        </p:nvCxnSpPr>
        <p:spPr>
          <a:xfrm rot="10800000">
            <a:off x="3601781" y="5017701"/>
            <a:ext cx="1060180" cy="528521"/>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95" name="Curved Connector 94"/>
          <p:cNvCxnSpPr>
            <a:stCxn id="90" idx="1"/>
            <a:endCxn id="91" idx="2"/>
          </p:cNvCxnSpPr>
          <p:nvPr/>
        </p:nvCxnSpPr>
        <p:spPr>
          <a:xfrm rot="5400000" flipH="1" flipV="1">
            <a:off x="2994305" y="4951856"/>
            <a:ext cx="550477" cy="311912"/>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96" name="Curved Connector 95"/>
          <p:cNvCxnSpPr>
            <a:endCxn id="90" idx="6"/>
          </p:cNvCxnSpPr>
          <p:nvPr/>
        </p:nvCxnSpPr>
        <p:spPr>
          <a:xfrm rot="5400000">
            <a:off x="3322347" y="5109872"/>
            <a:ext cx="496254" cy="311912"/>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97" name="Curved Connector 96"/>
          <p:cNvCxnSpPr>
            <a:stCxn id="90" idx="7"/>
            <a:endCxn id="92" idx="1"/>
          </p:cNvCxnSpPr>
          <p:nvPr/>
        </p:nvCxnSpPr>
        <p:spPr>
          <a:xfrm rot="16200000" flipH="1">
            <a:off x="4022106" y="4723830"/>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98" name="Curved Connector 97"/>
          <p:cNvCxnSpPr>
            <a:stCxn id="92" idx="3"/>
            <a:endCxn id="90" idx="5"/>
          </p:cNvCxnSpPr>
          <p:nvPr/>
        </p:nvCxnSpPr>
        <p:spPr>
          <a:xfrm rot="5400000" flipH="1">
            <a:off x="4022107" y="4985639"/>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99" name="Curved Connector 98"/>
          <p:cNvCxnSpPr>
            <a:stCxn id="90" idx="1"/>
            <a:endCxn id="91" idx="2"/>
          </p:cNvCxnSpPr>
          <p:nvPr/>
        </p:nvCxnSpPr>
        <p:spPr>
          <a:xfrm rot="5400000" flipH="1" flipV="1">
            <a:off x="2994305" y="4951856"/>
            <a:ext cx="550477" cy="311912"/>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00" name="Curved Connector 99"/>
          <p:cNvCxnSpPr>
            <a:stCxn id="91" idx="5"/>
            <a:endCxn id="90" idx="6"/>
          </p:cNvCxnSpPr>
          <p:nvPr/>
        </p:nvCxnSpPr>
        <p:spPr>
          <a:xfrm rot="5400000">
            <a:off x="3295235" y="5082760"/>
            <a:ext cx="550478" cy="311912"/>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01" name="Curved Connector 100"/>
          <p:cNvCxnSpPr>
            <a:stCxn id="91" idx="6"/>
            <a:endCxn id="92" idx="0"/>
          </p:cNvCxnSpPr>
          <p:nvPr/>
        </p:nvCxnSpPr>
        <p:spPr>
          <a:xfrm>
            <a:off x="3778062" y="4832573"/>
            <a:ext cx="1060181" cy="528520"/>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02" name="Curved Connector 101"/>
          <p:cNvCxnSpPr>
            <a:stCxn id="92" idx="2"/>
            <a:endCxn id="91" idx="4"/>
          </p:cNvCxnSpPr>
          <p:nvPr/>
        </p:nvCxnSpPr>
        <p:spPr>
          <a:xfrm rot="10800000">
            <a:off x="3601781" y="5017701"/>
            <a:ext cx="1060180" cy="528521"/>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03" name="Curved Connector 102"/>
          <p:cNvCxnSpPr>
            <a:stCxn id="90" idx="7"/>
            <a:endCxn id="92" idx="1"/>
          </p:cNvCxnSpPr>
          <p:nvPr/>
        </p:nvCxnSpPr>
        <p:spPr>
          <a:xfrm rot="16200000" flipH="1">
            <a:off x="4022106" y="4723830"/>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04" name="Curved Connector 103"/>
          <p:cNvCxnSpPr>
            <a:stCxn id="92" idx="3"/>
            <a:endCxn id="90" idx="5"/>
          </p:cNvCxnSpPr>
          <p:nvPr/>
        </p:nvCxnSpPr>
        <p:spPr>
          <a:xfrm rot="5400000" flipH="1">
            <a:off x="4022107" y="4985639"/>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sp>
        <p:nvSpPr>
          <p:cNvPr id="105" name="Oval 104"/>
          <p:cNvSpPr/>
          <p:nvPr/>
        </p:nvSpPr>
        <p:spPr>
          <a:xfrm>
            <a:off x="278065" y="5237463"/>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641609" y="4541482"/>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1878071" y="5269729"/>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8" name="Curved Connector 107"/>
          <p:cNvCxnSpPr>
            <a:stCxn id="106" idx="6"/>
          </p:cNvCxnSpPr>
          <p:nvPr/>
        </p:nvCxnSpPr>
        <p:spPr>
          <a:xfrm>
            <a:off x="994172" y="4726610"/>
            <a:ext cx="1060181" cy="543119"/>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09" name="Curved Connector 108"/>
          <p:cNvCxnSpPr>
            <a:stCxn id="107" idx="2"/>
            <a:endCxn id="106" idx="4"/>
          </p:cNvCxnSpPr>
          <p:nvPr/>
        </p:nvCxnSpPr>
        <p:spPr>
          <a:xfrm rot="10800000">
            <a:off x="817891" y="4911737"/>
            <a:ext cx="1060180" cy="543120"/>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110" name="Curved Connector 109"/>
          <p:cNvCxnSpPr>
            <a:stCxn id="105" idx="1"/>
            <a:endCxn id="106" idx="2"/>
          </p:cNvCxnSpPr>
          <p:nvPr/>
        </p:nvCxnSpPr>
        <p:spPr>
          <a:xfrm rot="5400000" flipH="1" flipV="1">
            <a:off x="203115" y="4853192"/>
            <a:ext cx="565076" cy="311912"/>
          </a:xfrm>
          <a:prstGeom prst="curvedConnector2">
            <a:avLst/>
          </a:prstGeom>
          <a:ln w="28575">
            <a:solidFill>
              <a:srgbClr val="00B050"/>
            </a:solidFill>
            <a:tailEnd type="arrow"/>
          </a:ln>
        </p:spPr>
        <p:style>
          <a:lnRef idx="2">
            <a:schemeClr val="accent5"/>
          </a:lnRef>
          <a:fillRef idx="0">
            <a:schemeClr val="accent5"/>
          </a:fillRef>
          <a:effectRef idx="1">
            <a:schemeClr val="accent5"/>
          </a:effectRef>
          <a:fontRef idx="minor">
            <a:schemeClr val="tx1"/>
          </a:fontRef>
        </p:style>
      </p:cxnSp>
      <p:cxnSp>
        <p:nvCxnSpPr>
          <p:cNvPr id="111" name="Curved Connector 110"/>
          <p:cNvCxnSpPr>
            <a:stCxn id="106" idx="5"/>
            <a:endCxn id="105" idx="6"/>
          </p:cNvCxnSpPr>
          <p:nvPr/>
        </p:nvCxnSpPr>
        <p:spPr>
          <a:xfrm rot="5400000">
            <a:off x="504046" y="4984096"/>
            <a:ext cx="565077" cy="311912"/>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12" name="Curved Connector 111"/>
          <p:cNvCxnSpPr>
            <a:stCxn id="105" idx="7"/>
          </p:cNvCxnSpPr>
          <p:nvPr/>
        </p:nvCxnSpPr>
        <p:spPr>
          <a:xfrm rot="16200000" flipH="1">
            <a:off x="1238216" y="4632466"/>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13" name="Curved Connector 112"/>
          <p:cNvCxnSpPr>
            <a:stCxn id="107" idx="3"/>
            <a:endCxn id="105" idx="5"/>
          </p:cNvCxnSpPr>
          <p:nvPr/>
        </p:nvCxnSpPr>
        <p:spPr>
          <a:xfrm rot="5400000" flipH="1">
            <a:off x="1238217" y="4894275"/>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14" name="Curved Connector 113"/>
          <p:cNvCxnSpPr>
            <a:stCxn id="105" idx="1"/>
            <a:endCxn id="106" idx="2"/>
          </p:cNvCxnSpPr>
          <p:nvPr/>
        </p:nvCxnSpPr>
        <p:spPr>
          <a:xfrm rot="5400000" flipH="1" flipV="1">
            <a:off x="203115" y="4853192"/>
            <a:ext cx="565076" cy="311912"/>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15" name="Curved Connector 114"/>
          <p:cNvCxnSpPr>
            <a:stCxn id="106" idx="5"/>
            <a:endCxn id="105" idx="6"/>
          </p:cNvCxnSpPr>
          <p:nvPr/>
        </p:nvCxnSpPr>
        <p:spPr>
          <a:xfrm rot="5400000">
            <a:off x="504046" y="4984096"/>
            <a:ext cx="565077" cy="311912"/>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16" name="Curved Connector 115"/>
          <p:cNvCxnSpPr>
            <a:stCxn id="106" idx="6"/>
            <a:endCxn id="107" idx="0"/>
          </p:cNvCxnSpPr>
          <p:nvPr/>
        </p:nvCxnSpPr>
        <p:spPr>
          <a:xfrm>
            <a:off x="994172" y="4726610"/>
            <a:ext cx="1060181" cy="543119"/>
          </a:xfrm>
          <a:prstGeom prst="curvedConnector2">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17" name="Curved Connector 116"/>
          <p:cNvCxnSpPr>
            <a:stCxn id="107" idx="2"/>
            <a:endCxn id="106" idx="4"/>
          </p:cNvCxnSpPr>
          <p:nvPr/>
        </p:nvCxnSpPr>
        <p:spPr>
          <a:xfrm rot="10800000">
            <a:off x="817891" y="4911737"/>
            <a:ext cx="1060180" cy="543120"/>
          </a:xfrm>
          <a:prstGeom prst="curvedConnector2">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18" name="Curved Connector 117"/>
          <p:cNvCxnSpPr>
            <a:stCxn id="105" idx="7"/>
            <a:endCxn id="107" idx="1"/>
          </p:cNvCxnSpPr>
          <p:nvPr/>
        </p:nvCxnSpPr>
        <p:spPr>
          <a:xfrm rot="16200000" flipH="1">
            <a:off x="1238216" y="4632466"/>
            <a:ext cx="32266" cy="1350707"/>
          </a:xfrm>
          <a:prstGeom prst="curvedConnector3">
            <a:avLst>
              <a:gd name="adj1" fmla="val -876536"/>
            </a:avLst>
          </a:prstGeom>
          <a:ln w="28575">
            <a:solidFill>
              <a:srgbClr val="00B050"/>
            </a:solidFill>
            <a:tailEnd type="arrow"/>
          </a:ln>
        </p:spPr>
        <p:style>
          <a:lnRef idx="1">
            <a:schemeClr val="accent5"/>
          </a:lnRef>
          <a:fillRef idx="0">
            <a:schemeClr val="accent5"/>
          </a:fillRef>
          <a:effectRef idx="0">
            <a:schemeClr val="accent5"/>
          </a:effectRef>
          <a:fontRef idx="minor">
            <a:schemeClr val="tx1"/>
          </a:fontRef>
        </p:style>
      </p:cxnSp>
      <p:cxnSp>
        <p:nvCxnSpPr>
          <p:cNvPr id="119" name="Curved Connector 118"/>
          <p:cNvCxnSpPr>
            <a:stCxn id="107" idx="3"/>
            <a:endCxn id="105" idx="5"/>
          </p:cNvCxnSpPr>
          <p:nvPr/>
        </p:nvCxnSpPr>
        <p:spPr>
          <a:xfrm rot="5400000" flipH="1">
            <a:off x="1238217" y="4894275"/>
            <a:ext cx="32266" cy="1350707"/>
          </a:xfrm>
          <a:prstGeom prst="curvedConnector3">
            <a:avLst>
              <a:gd name="adj1" fmla="val -876536"/>
            </a:avLst>
          </a:prstGeom>
          <a:ln w="28575">
            <a:solidFill>
              <a:srgbClr val="7030A0"/>
            </a:solidFill>
            <a:tailEnd type="arrow"/>
          </a:ln>
        </p:spPr>
        <p:style>
          <a:lnRef idx="1">
            <a:schemeClr val="accent6"/>
          </a:lnRef>
          <a:fillRef idx="0">
            <a:schemeClr val="accent6"/>
          </a:fillRef>
          <a:effectRef idx="0">
            <a:schemeClr val="accent6"/>
          </a:effectRef>
          <a:fontRef idx="minor">
            <a:schemeClr val="tx1"/>
          </a:fontRef>
        </p:style>
      </p:cxnSp>
      <p:cxnSp>
        <p:nvCxnSpPr>
          <p:cNvPr id="120" name="Curved Connector 119"/>
          <p:cNvCxnSpPr/>
          <p:nvPr/>
        </p:nvCxnSpPr>
        <p:spPr>
          <a:xfrm rot="16200000" flipH="1">
            <a:off x="2324735" y="3107624"/>
            <a:ext cx="91364" cy="2783890"/>
          </a:xfrm>
          <a:prstGeom prst="curvedConnector3">
            <a:avLst>
              <a:gd name="adj1" fmla="val -521854"/>
            </a:avLst>
          </a:prstGeom>
          <a:ln w="28575">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1" name="Curved Connector 120"/>
          <p:cNvCxnSpPr/>
          <p:nvPr/>
        </p:nvCxnSpPr>
        <p:spPr>
          <a:xfrm rot="5400000" flipH="1">
            <a:off x="2510121" y="4629504"/>
            <a:ext cx="91364" cy="2783890"/>
          </a:xfrm>
          <a:prstGeom prst="curvedConnector3">
            <a:avLst>
              <a:gd name="adj1" fmla="val -665668"/>
            </a:avLst>
          </a:prstGeom>
          <a:ln w="28575">
            <a:tailEnd type="arrow"/>
          </a:ln>
        </p:spPr>
        <p:style>
          <a:lnRef idx="2">
            <a:schemeClr val="dk1"/>
          </a:lnRef>
          <a:fillRef idx="0">
            <a:schemeClr val="dk1"/>
          </a:fillRef>
          <a:effectRef idx="1">
            <a:schemeClr val="dk1"/>
          </a:effectRef>
          <a:fontRef idx="minor">
            <a:schemeClr val="tx1"/>
          </a:fontRef>
        </p:style>
      </p:cxnSp>
      <p:cxnSp>
        <p:nvCxnSpPr>
          <p:cNvPr id="122" name="Curved Connector 121"/>
          <p:cNvCxnSpPr/>
          <p:nvPr/>
        </p:nvCxnSpPr>
        <p:spPr>
          <a:xfrm rot="5400000" flipH="1">
            <a:off x="5585527" y="4675186"/>
            <a:ext cx="91364" cy="2783890"/>
          </a:xfrm>
          <a:prstGeom prst="curvedConnector3">
            <a:avLst>
              <a:gd name="adj1" fmla="val -665668"/>
            </a:avLst>
          </a:prstGeom>
          <a:ln w="28575">
            <a:tailEnd type="arrow"/>
          </a:ln>
        </p:spPr>
        <p:style>
          <a:lnRef idx="2">
            <a:schemeClr val="dk1"/>
          </a:lnRef>
          <a:fillRef idx="0">
            <a:schemeClr val="dk1"/>
          </a:fillRef>
          <a:effectRef idx="1">
            <a:schemeClr val="dk1"/>
          </a:effectRef>
          <a:fontRef idx="minor">
            <a:schemeClr val="tx1"/>
          </a:fontRef>
        </p:style>
      </p:cxnSp>
      <p:cxnSp>
        <p:nvCxnSpPr>
          <p:cNvPr id="123" name="Curved Connector 122"/>
          <p:cNvCxnSpPr/>
          <p:nvPr/>
        </p:nvCxnSpPr>
        <p:spPr>
          <a:xfrm rot="16200000" flipH="1">
            <a:off x="5280005" y="3187027"/>
            <a:ext cx="91364" cy="2783890"/>
          </a:xfrm>
          <a:prstGeom prst="curvedConnector3">
            <a:avLst>
              <a:gd name="adj1" fmla="val -521854"/>
            </a:avLst>
          </a:prstGeom>
          <a:ln w="28575">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2541789" y="4177271"/>
            <a:ext cx="0" cy="20000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5321880" y="4183679"/>
            <a:ext cx="0" cy="200009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9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5" presetClass="emph" presetSubtype="0" nodeType="withEffect">
                                  <p:stCondLst>
                                    <p:cond delay="0"/>
                                  </p:stCondLst>
                                  <p:endCondLst>
                                    <p:cond evt="onNext" delay="0">
                                      <p:tgtEl>
                                        <p:sldTgt/>
                                      </p:tgtEl>
                                    </p:cond>
                                  </p:endCondLst>
                                  <p:childTnLst>
                                    <p:set>
                                      <p:cBhvr override="childStyle">
                                        <p:cTn id="18" dur="indefinite"/>
                                        <p:tgtEl>
                                          <p:spTgt spid="74">
                                            <p:txEl>
                                              <p:pRg st="0" end="0"/>
                                            </p:txEl>
                                          </p:spTgt>
                                        </p:tgtEl>
                                        <p:attrNameLst>
                                          <p:attrName>style.fontWeight</p:attrName>
                                        </p:attrNameLst>
                                      </p:cBhvr>
                                      <p:to>
                                        <p:strVal val="bold"/>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9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9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0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par>
                                <p:cTn id="47" presetID="15" presetClass="emph" presetSubtype="0" nodeType="withEffect">
                                  <p:stCondLst>
                                    <p:cond delay="0"/>
                                  </p:stCondLst>
                                  <p:endCondLst>
                                    <p:cond evt="onNext" delay="0">
                                      <p:tgtEl>
                                        <p:sldTgt/>
                                      </p:tgtEl>
                                    </p:cond>
                                  </p:endCondLst>
                                  <p:childTnLst>
                                    <p:set>
                                      <p:cBhvr override="childStyle">
                                        <p:cTn id="48" dur="indefinite"/>
                                        <p:tgtEl>
                                          <p:spTgt spid="74">
                                            <p:txEl>
                                              <p:pRg st="1" end="1"/>
                                            </p:txEl>
                                          </p:spTgt>
                                        </p:tgtEl>
                                        <p:attrNameLst>
                                          <p:attrName>style.fontWeight</p:attrName>
                                        </p:attrNameLst>
                                      </p:cBhvr>
                                      <p:to>
                                        <p:strVal val="bold"/>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8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9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94"/>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1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09"/>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9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1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2"/>
                                        </p:tgtEl>
                                        <p:attrNameLst>
                                          <p:attrName>style.visibility</p:attrName>
                                        </p:attrNameLst>
                                      </p:cBhvr>
                                      <p:to>
                                        <p:strVal val="visible"/>
                                      </p:to>
                                    </p:set>
                                  </p:childTnLst>
                                </p:cTn>
                              </p:par>
                              <p:par>
                                <p:cTn id="77" presetID="15" presetClass="emph" presetSubtype="0" nodeType="withEffect">
                                  <p:stCondLst>
                                    <p:cond delay="0"/>
                                  </p:stCondLst>
                                  <p:endCondLst>
                                    <p:cond evt="onNext" delay="0">
                                      <p:tgtEl>
                                        <p:sldTgt/>
                                      </p:tgtEl>
                                    </p:cond>
                                  </p:endCondLst>
                                  <p:childTnLst>
                                    <p:set>
                                      <p:cBhvr override="childStyle">
                                        <p:cTn id="78" dur="indefinite"/>
                                        <p:tgtEl>
                                          <p:spTgt spid="74">
                                            <p:txEl>
                                              <p:pRg st="0" end="0"/>
                                            </p:txEl>
                                          </p:spTgt>
                                        </p:tgtEl>
                                        <p:attrNameLst>
                                          <p:attrName>style.fontWeight</p:attrName>
                                        </p:attrNameLst>
                                      </p:cBhvr>
                                      <p:to>
                                        <p:strVal val="bold"/>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84"/>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8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99"/>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9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14"/>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12"/>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85"/>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1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13"/>
                                        </p:tgtEl>
                                        <p:attrNameLst>
                                          <p:attrName>style.visibility</p:attrName>
                                        </p:attrNameLst>
                                      </p:cBhvr>
                                      <p:to>
                                        <p:strVal val="visible"/>
                                      </p:to>
                                    </p:set>
                                  </p:childTnLst>
                                </p:cTn>
                              </p:par>
                              <p:par>
                                <p:cTn id="107" presetID="15" presetClass="emph" presetSubtype="0" nodeType="withEffect">
                                  <p:stCondLst>
                                    <p:cond delay="0"/>
                                  </p:stCondLst>
                                  <p:endCondLst>
                                    <p:cond evt="onNext" delay="0">
                                      <p:tgtEl>
                                        <p:sldTgt/>
                                      </p:tgtEl>
                                    </p:cond>
                                  </p:endCondLst>
                                  <p:childTnLst>
                                    <p:set>
                                      <p:cBhvr override="childStyle">
                                        <p:cTn id="108" dur="indefinite"/>
                                        <p:tgtEl>
                                          <p:spTgt spid="74">
                                            <p:txEl>
                                              <p:pRg st="1" end="1"/>
                                            </p:txEl>
                                          </p:spTgt>
                                        </p:tgtEl>
                                        <p:attrNameLst>
                                          <p:attrName>style.fontWeight</p:attrName>
                                        </p:attrNameLst>
                                      </p:cBhvr>
                                      <p:to>
                                        <p:strVal val="bold"/>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85"/>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83"/>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100"/>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98"/>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115"/>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113"/>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8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02"/>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04"/>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17"/>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9"/>
                                        </p:tgtEl>
                                        <p:attrNameLst>
                                          <p:attrName>style.visibility</p:attrName>
                                        </p:attrNameLst>
                                      </p:cBhvr>
                                      <p:to>
                                        <p:strVal val="visible"/>
                                      </p:to>
                                    </p:set>
                                  </p:childTnLst>
                                </p:cTn>
                              </p:par>
                              <p:par>
                                <p:cTn id="137" presetID="15" presetClass="emph" presetSubtype="0" nodeType="withEffect">
                                  <p:stCondLst>
                                    <p:cond delay="0"/>
                                  </p:stCondLst>
                                  <p:endCondLst>
                                    <p:cond evt="onNext" delay="0">
                                      <p:tgtEl>
                                        <p:sldTgt/>
                                      </p:tgtEl>
                                    </p:cond>
                                  </p:endCondLst>
                                  <p:childTnLst>
                                    <p:set>
                                      <p:cBhvr override="childStyle">
                                        <p:cTn id="138" dur="indefinite"/>
                                        <p:tgtEl>
                                          <p:spTgt spid="74">
                                            <p:txEl>
                                              <p:pRg st="0" end="0"/>
                                            </p:txEl>
                                          </p:spTgt>
                                        </p:tgtEl>
                                        <p:attrNameLst>
                                          <p:attrName>style.fontWeight</p:attrName>
                                        </p:attrNameLst>
                                      </p:cBhvr>
                                      <p:to>
                                        <p:strVal val="bold"/>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nodeType="clickEffect">
                                  <p:stCondLst>
                                    <p:cond delay="0"/>
                                  </p:stCondLst>
                                  <p:childTnLst>
                                    <p:set>
                                      <p:cBhvr>
                                        <p:cTn id="142" dur="1" fill="hold">
                                          <p:stCondLst>
                                            <p:cond delay="0"/>
                                          </p:stCondLst>
                                        </p:cTn>
                                        <p:tgtEl>
                                          <p:spTgt spid="87"/>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0"/>
                                          </p:stCondLst>
                                        </p:cTn>
                                        <p:tgtEl>
                                          <p:spTgt spid="89"/>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102"/>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104"/>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117"/>
                                        </p:tgtEl>
                                        <p:attrNameLst>
                                          <p:attrName>style.visibility</p:attrName>
                                        </p:attrNameLst>
                                      </p:cBhvr>
                                      <p:to>
                                        <p:strVal val="hidden"/>
                                      </p:to>
                                    </p:set>
                                  </p:childTnLst>
                                </p:cTn>
                              </p:par>
                              <p:par>
                                <p:cTn id="151" presetID="1" presetClass="exit" presetSubtype="0" fill="hold" nodeType="withEffect">
                                  <p:stCondLst>
                                    <p:cond delay="0"/>
                                  </p:stCondLst>
                                  <p:childTnLst>
                                    <p:set>
                                      <p:cBhvr>
                                        <p:cTn id="152" dur="1" fill="hold">
                                          <p:stCondLst>
                                            <p:cond delay="0"/>
                                          </p:stCondLst>
                                        </p:cTn>
                                        <p:tgtEl>
                                          <p:spTgt spid="119"/>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88"/>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86"/>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03"/>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01"/>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1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16"/>
                                        </p:tgtEl>
                                        <p:attrNameLst>
                                          <p:attrName>style.visibility</p:attrName>
                                        </p:attrNameLst>
                                      </p:cBhvr>
                                      <p:to>
                                        <p:strVal val="visible"/>
                                      </p:to>
                                    </p:set>
                                  </p:childTnLst>
                                </p:cTn>
                              </p:par>
                              <p:par>
                                <p:cTn id="167" presetID="15" presetClass="emph" presetSubtype="0" nodeType="withEffect">
                                  <p:stCondLst>
                                    <p:cond delay="0"/>
                                  </p:stCondLst>
                                  <p:endCondLst>
                                    <p:cond evt="onNext" delay="0">
                                      <p:tgtEl>
                                        <p:sldTgt/>
                                      </p:tgtEl>
                                    </p:cond>
                                  </p:endCondLst>
                                  <p:childTnLst>
                                    <p:set>
                                      <p:cBhvr override="childStyle">
                                        <p:cTn id="168" dur="indefinite"/>
                                        <p:tgtEl>
                                          <p:spTgt spid="74">
                                            <p:txEl>
                                              <p:pRg st="1" end="1"/>
                                            </p:txEl>
                                          </p:spTgt>
                                        </p:tgtEl>
                                        <p:attrNameLst>
                                          <p:attrName>style.fontWeight</p:attrName>
                                        </p:attrNameLst>
                                      </p:cBhvr>
                                      <p:to>
                                        <p:strVal val="bold"/>
                                      </p:to>
                                    </p:set>
                                  </p:childTnLst>
                                </p:cTn>
                              </p:par>
                            </p:childTnLst>
                          </p:cTn>
                        </p:par>
                      </p:childTnLst>
                    </p:cTn>
                  </p:par>
                  <p:par>
                    <p:cTn id="169" fill="hold">
                      <p:stCondLst>
                        <p:cond delay="indefinite"/>
                      </p:stCondLst>
                      <p:childTnLst>
                        <p:par>
                          <p:cTn id="170" fill="hold">
                            <p:stCondLst>
                              <p:cond delay="0"/>
                            </p:stCondLst>
                            <p:childTnLst>
                              <p:par>
                                <p:cTn id="171" presetID="1" presetClass="exit" presetSubtype="0" fill="hold" nodeType="clickEffect">
                                  <p:stCondLst>
                                    <p:cond delay="0"/>
                                  </p:stCondLst>
                                  <p:childTnLst>
                                    <p:set>
                                      <p:cBhvr>
                                        <p:cTn id="172" dur="1" fill="hold">
                                          <p:stCondLst>
                                            <p:cond delay="0"/>
                                          </p:stCondLst>
                                        </p:cTn>
                                        <p:tgtEl>
                                          <p:spTgt spid="88"/>
                                        </p:tgtEl>
                                        <p:attrNameLst>
                                          <p:attrName>style.visibility</p:attrName>
                                        </p:attrNameLst>
                                      </p:cBhvr>
                                      <p:to>
                                        <p:strVal val="hidden"/>
                                      </p:to>
                                    </p:set>
                                  </p:childTnLst>
                                </p:cTn>
                              </p:par>
                              <p:par>
                                <p:cTn id="173" presetID="1" presetClass="exit" presetSubtype="0" fill="hold" nodeType="withEffect">
                                  <p:stCondLst>
                                    <p:cond delay="0"/>
                                  </p:stCondLst>
                                  <p:childTnLst>
                                    <p:set>
                                      <p:cBhvr>
                                        <p:cTn id="174" dur="1" fill="hold">
                                          <p:stCondLst>
                                            <p:cond delay="0"/>
                                          </p:stCondLst>
                                        </p:cTn>
                                        <p:tgtEl>
                                          <p:spTgt spid="86"/>
                                        </p:tgtEl>
                                        <p:attrNameLst>
                                          <p:attrName>style.visibility</p:attrName>
                                        </p:attrNameLst>
                                      </p:cBhvr>
                                      <p:to>
                                        <p:strVal val="hidden"/>
                                      </p:to>
                                    </p:set>
                                  </p:childTnLst>
                                </p:cTn>
                              </p:par>
                              <p:par>
                                <p:cTn id="175" presetID="1" presetClass="exit" presetSubtype="0" fill="hold" nodeType="withEffect">
                                  <p:stCondLst>
                                    <p:cond delay="0"/>
                                  </p:stCondLst>
                                  <p:childTnLst>
                                    <p:set>
                                      <p:cBhvr>
                                        <p:cTn id="176" dur="1" fill="hold">
                                          <p:stCondLst>
                                            <p:cond delay="0"/>
                                          </p:stCondLst>
                                        </p:cTn>
                                        <p:tgtEl>
                                          <p:spTgt spid="103"/>
                                        </p:tgtEl>
                                        <p:attrNameLst>
                                          <p:attrName>style.visibility</p:attrName>
                                        </p:attrNameLst>
                                      </p:cBhvr>
                                      <p:to>
                                        <p:strVal val="hidden"/>
                                      </p:to>
                                    </p:set>
                                  </p:childTnLst>
                                </p:cTn>
                              </p:par>
                              <p:par>
                                <p:cTn id="177" presetID="1" presetClass="exit" presetSubtype="0" fill="hold" nodeType="withEffect">
                                  <p:stCondLst>
                                    <p:cond delay="0"/>
                                  </p:stCondLst>
                                  <p:childTnLst>
                                    <p:set>
                                      <p:cBhvr>
                                        <p:cTn id="178" dur="1" fill="hold">
                                          <p:stCondLst>
                                            <p:cond delay="0"/>
                                          </p:stCondLst>
                                        </p:cTn>
                                        <p:tgtEl>
                                          <p:spTgt spid="101"/>
                                        </p:tgtEl>
                                        <p:attrNameLst>
                                          <p:attrName>style.visibility</p:attrName>
                                        </p:attrNameLst>
                                      </p:cBhvr>
                                      <p:to>
                                        <p:strVal val="hidden"/>
                                      </p:to>
                                    </p:set>
                                  </p:childTnLst>
                                </p:cTn>
                              </p:par>
                              <p:par>
                                <p:cTn id="179" presetID="1" presetClass="exit" presetSubtype="0" fill="hold" nodeType="withEffect">
                                  <p:stCondLst>
                                    <p:cond delay="0"/>
                                  </p:stCondLst>
                                  <p:childTnLst>
                                    <p:set>
                                      <p:cBhvr>
                                        <p:cTn id="180" dur="1" fill="hold">
                                          <p:stCondLst>
                                            <p:cond delay="0"/>
                                          </p:stCondLst>
                                        </p:cTn>
                                        <p:tgtEl>
                                          <p:spTgt spid="118"/>
                                        </p:tgtEl>
                                        <p:attrNameLst>
                                          <p:attrName>style.visibility</p:attrName>
                                        </p:attrNameLst>
                                      </p:cBhvr>
                                      <p:to>
                                        <p:strVal val="hidden"/>
                                      </p:to>
                                    </p:set>
                                  </p:childTnLst>
                                </p:cTn>
                              </p:par>
                              <p:par>
                                <p:cTn id="181" presetID="1" presetClass="exit" presetSubtype="0" fill="hold" nodeType="withEffect">
                                  <p:stCondLst>
                                    <p:cond delay="0"/>
                                  </p:stCondLst>
                                  <p:childTnLst>
                                    <p:set>
                                      <p:cBhvr>
                                        <p:cTn id="182" dur="1" fill="hold">
                                          <p:stCondLst>
                                            <p:cond delay="0"/>
                                          </p:stCondLst>
                                        </p:cTn>
                                        <p:tgtEl>
                                          <p:spTgt spid="116"/>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120"/>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23"/>
                                        </p:tgtEl>
                                        <p:attrNameLst>
                                          <p:attrName>style.visibility</p:attrName>
                                        </p:attrNameLst>
                                      </p:cBhvr>
                                      <p:to>
                                        <p:strVal val="visible"/>
                                      </p:to>
                                    </p:set>
                                  </p:childTnLst>
                                </p:cTn>
                              </p:par>
                              <p:par>
                                <p:cTn id="189" presetID="15" presetClass="emph" presetSubtype="0" nodeType="withEffect">
                                  <p:stCondLst>
                                    <p:cond delay="0"/>
                                  </p:stCondLst>
                                  <p:endCondLst>
                                    <p:cond evt="onNext" delay="0">
                                      <p:tgtEl>
                                        <p:sldTgt/>
                                      </p:tgtEl>
                                    </p:cond>
                                  </p:endCondLst>
                                  <p:childTnLst>
                                    <p:set>
                                      <p:cBhvr override="childStyle">
                                        <p:cTn id="190" dur="indefinite"/>
                                        <p:tgtEl>
                                          <p:spTgt spid="74">
                                            <p:txEl>
                                              <p:pRg st="2" end="2"/>
                                            </p:txEl>
                                          </p:spTgt>
                                        </p:tgtEl>
                                        <p:attrNameLst>
                                          <p:attrName>style.fontWeight</p:attrName>
                                        </p:attrNameLst>
                                      </p:cBhvr>
                                      <p:to>
                                        <p:strVal val="bold"/>
                                      </p:to>
                                    </p:set>
                                  </p:childTnLst>
                                </p:cTn>
                              </p:par>
                            </p:childTnLst>
                          </p:cTn>
                        </p:par>
                      </p:childTnLst>
                    </p:cTn>
                  </p:par>
                  <p:par>
                    <p:cTn id="191" fill="hold">
                      <p:stCondLst>
                        <p:cond delay="indefinite"/>
                      </p:stCondLst>
                      <p:childTnLst>
                        <p:par>
                          <p:cTn id="192" fill="hold">
                            <p:stCondLst>
                              <p:cond delay="0"/>
                            </p:stCondLst>
                            <p:childTnLst>
                              <p:par>
                                <p:cTn id="193" presetID="1" presetClass="exit" presetSubtype="0" fill="hold" nodeType="clickEffect">
                                  <p:stCondLst>
                                    <p:cond delay="0"/>
                                  </p:stCondLst>
                                  <p:childTnLst>
                                    <p:set>
                                      <p:cBhvr>
                                        <p:cTn id="194" dur="1" fill="hold">
                                          <p:stCondLst>
                                            <p:cond delay="0"/>
                                          </p:stCondLst>
                                        </p:cTn>
                                        <p:tgtEl>
                                          <p:spTgt spid="120"/>
                                        </p:tgtEl>
                                        <p:attrNameLst>
                                          <p:attrName>style.visibility</p:attrName>
                                        </p:attrNameLst>
                                      </p:cBhvr>
                                      <p:to>
                                        <p:strVal val="hidden"/>
                                      </p:to>
                                    </p:set>
                                  </p:childTnLst>
                                </p:cTn>
                              </p:par>
                              <p:par>
                                <p:cTn id="195" presetID="1" presetClass="exit" presetSubtype="0" fill="hold" nodeType="withEffect">
                                  <p:stCondLst>
                                    <p:cond delay="0"/>
                                  </p:stCondLst>
                                  <p:childTnLst>
                                    <p:set>
                                      <p:cBhvr>
                                        <p:cTn id="196" dur="1" fill="hold">
                                          <p:stCondLst>
                                            <p:cond delay="0"/>
                                          </p:stCondLst>
                                        </p:cTn>
                                        <p:tgtEl>
                                          <p:spTgt spid="123"/>
                                        </p:tgtEl>
                                        <p:attrNameLst>
                                          <p:attrName>style.visibility</p:attrName>
                                        </p:attrNameLst>
                                      </p:cBhvr>
                                      <p:to>
                                        <p:strVal val="hidden"/>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1"/>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2"/>
                                        </p:tgtEl>
                                        <p:attrNameLst>
                                          <p:attrName>style.visibility</p:attrName>
                                        </p:attrNameLst>
                                      </p:cBhvr>
                                      <p:to>
                                        <p:strVal val="visible"/>
                                      </p:to>
                                    </p:set>
                                  </p:childTnLst>
                                </p:cTn>
                              </p:par>
                              <p:par>
                                <p:cTn id="203" presetID="15" presetClass="emph" presetSubtype="0" nodeType="withEffect">
                                  <p:stCondLst>
                                    <p:cond delay="0"/>
                                  </p:stCondLst>
                                  <p:endCondLst>
                                    <p:cond evt="onNext" delay="0">
                                      <p:tgtEl>
                                        <p:sldTgt/>
                                      </p:tgtEl>
                                    </p:cond>
                                  </p:endCondLst>
                                  <p:childTnLst>
                                    <p:set>
                                      <p:cBhvr override="childStyle">
                                        <p:cTn id="204" dur="indefinite"/>
                                        <p:tgtEl>
                                          <p:spTgt spid="74">
                                            <p:txEl>
                                              <p:pRg st="3" end="3"/>
                                            </p:txEl>
                                          </p:spTgt>
                                        </p:tgtEl>
                                        <p:attrNameLst>
                                          <p:attrName>style.fontWeight</p:attrName>
                                        </p:attrNameLst>
                                      </p:cBhvr>
                                      <p:to>
                                        <p:strVal val="bold"/>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nodeType="clickEffect">
                                  <p:stCondLst>
                                    <p:cond delay="0"/>
                                  </p:stCondLst>
                                  <p:childTnLst>
                                    <p:set>
                                      <p:cBhvr>
                                        <p:cTn id="208" dur="1" fill="hold">
                                          <p:stCondLst>
                                            <p:cond delay="0"/>
                                          </p:stCondLst>
                                        </p:cTn>
                                        <p:tgtEl>
                                          <p:spTgt spid="121"/>
                                        </p:tgtEl>
                                        <p:attrNameLst>
                                          <p:attrName>style.visibility</p:attrName>
                                        </p:attrNameLst>
                                      </p:cBhvr>
                                      <p:to>
                                        <p:strVal val="hidden"/>
                                      </p:to>
                                    </p:set>
                                  </p:childTnLst>
                                </p:cTn>
                              </p:par>
                              <p:par>
                                <p:cTn id="209" presetID="1" presetClass="exit" presetSubtype="0" fill="hold" nodeType="withEffect">
                                  <p:stCondLst>
                                    <p:cond delay="0"/>
                                  </p:stCondLst>
                                  <p:childTnLst>
                                    <p:set>
                                      <p:cBhvr>
                                        <p:cTn id="210" dur="1" fill="hold">
                                          <p:stCondLst>
                                            <p:cond delay="0"/>
                                          </p:stCondLst>
                                        </p:cTn>
                                        <p:tgtEl>
                                          <p:spTgt spid="122"/>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1" presetClass="emph" presetSubtype="2" fill="hold" nodeType="clickEffect">
                                  <p:stCondLst>
                                    <p:cond delay="0"/>
                                  </p:stCondLst>
                                  <p:childTnLst>
                                    <p:animClr clrSpc="rgb" dir="cw">
                                      <p:cBhvr>
                                        <p:cTn id="214" dur="1000" fill="hold"/>
                                        <p:tgtEl>
                                          <p:spTgt spid="76"/>
                                        </p:tgtEl>
                                        <p:attrNameLst>
                                          <p:attrName>fillcolor</p:attrName>
                                        </p:attrNameLst>
                                      </p:cBhvr>
                                      <p:to>
                                        <a:srgbClr val="5C92B5"/>
                                      </p:to>
                                    </p:animClr>
                                    <p:set>
                                      <p:cBhvr>
                                        <p:cTn id="215" dur="1000" fill="hold"/>
                                        <p:tgtEl>
                                          <p:spTgt spid="76"/>
                                        </p:tgtEl>
                                        <p:attrNameLst>
                                          <p:attrName>fill.type</p:attrName>
                                        </p:attrNameLst>
                                      </p:cBhvr>
                                      <p:to>
                                        <p:strVal val="solid"/>
                                      </p:to>
                                    </p:set>
                                    <p:set>
                                      <p:cBhvr>
                                        <p:cTn id="216" dur="1000" fill="hold"/>
                                        <p:tgtEl>
                                          <p:spTgt spid="76"/>
                                        </p:tgtEl>
                                        <p:attrNameLst>
                                          <p:attrName>fill.on</p:attrName>
                                        </p:attrNameLst>
                                      </p:cBhvr>
                                      <p:to>
                                        <p:strVal val="true"/>
                                      </p:to>
                                    </p:set>
                                  </p:childTnLst>
                                </p:cTn>
                              </p:par>
                              <p:par>
                                <p:cTn id="217" presetID="1" presetClass="emph" presetSubtype="2" fill="hold" nodeType="withEffect">
                                  <p:stCondLst>
                                    <p:cond delay="0"/>
                                  </p:stCondLst>
                                  <p:childTnLst>
                                    <p:animClr clrSpc="rgb" dir="cw">
                                      <p:cBhvr>
                                        <p:cTn id="218" dur="1000" fill="hold"/>
                                        <p:tgtEl>
                                          <p:spTgt spid="75"/>
                                        </p:tgtEl>
                                        <p:attrNameLst>
                                          <p:attrName>fillcolor</p:attrName>
                                        </p:attrNameLst>
                                      </p:cBhvr>
                                      <p:to>
                                        <a:srgbClr val="A04DA3"/>
                                      </p:to>
                                    </p:animClr>
                                    <p:set>
                                      <p:cBhvr>
                                        <p:cTn id="219" dur="1000" fill="hold"/>
                                        <p:tgtEl>
                                          <p:spTgt spid="75"/>
                                        </p:tgtEl>
                                        <p:attrNameLst>
                                          <p:attrName>fill.type</p:attrName>
                                        </p:attrNameLst>
                                      </p:cBhvr>
                                      <p:to>
                                        <p:strVal val="solid"/>
                                      </p:to>
                                    </p:set>
                                    <p:set>
                                      <p:cBhvr>
                                        <p:cTn id="220" dur="1000" fill="hold"/>
                                        <p:tgtEl>
                                          <p:spTgt spid="75"/>
                                        </p:tgtEl>
                                        <p:attrNameLst>
                                          <p:attrName>fill.on</p:attrName>
                                        </p:attrNameLst>
                                      </p:cBhvr>
                                      <p:to>
                                        <p:strVal val="true"/>
                                      </p:to>
                                    </p:set>
                                  </p:childTnLst>
                                </p:cTn>
                              </p:par>
                              <p:par>
                                <p:cTn id="221" presetID="1" presetClass="emph" presetSubtype="2" fill="hold" nodeType="withEffect">
                                  <p:stCondLst>
                                    <p:cond delay="0"/>
                                  </p:stCondLst>
                                  <p:childTnLst>
                                    <p:animClr clrSpc="rgb" dir="cw">
                                      <p:cBhvr>
                                        <p:cTn id="222" dur="1000" fill="hold"/>
                                        <p:tgtEl>
                                          <p:spTgt spid="77"/>
                                        </p:tgtEl>
                                        <p:attrNameLst>
                                          <p:attrName>fillcolor</p:attrName>
                                        </p:attrNameLst>
                                      </p:cBhvr>
                                      <p:to>
                                        <a:srgbClr val="C4652D"/>
                                      </p:to>
                                    </p:animClr>
                                    <p:set>
                                      <p:cBhvr>
                                        <p:cTn id="223" dur="1000" fill="hold"/>
                                        <p:tgtEl>
                                          <p:spTgt spid="77"/>
                                        </p:tgtEl>
                                        <p:attrNameLst>
                                          <p:attrName>fill.type</p:attrName>
                                        </p:attrNameLst>
                                      </p:cBhvr>
                                      <p:to>
                                        <p:strVal val="solid"/>
                                      </p:to>
                                    </p:set>
                                    <p:set>
                                      <p:cBhvr>
                                        <p:cTn id="224" dur="1000" fill="hold"/>
                                        <p:tgtEl>
                                          <p:spTgt spid="77"/>
                                        </p:tgtEl>
                                        <p:attrNameLst>
                                          <p:attrName>fill.on</p:attrName>
                                        </p:attrNameLst>
                                      </p:cBhvr>
                                      <p:to>
                                        <p:strVal val="true"/>
                                      </p:to>
                                    </p:set>
                                  </p:childTnLst>
                                </p:cTn>
                              </p:par>
                              <p:par>
                                <p:cTn id="225" presetID="1" presetClass="emph" presetSubtype="2" fill="hold" nodeType="withEffect">
                                  <p:stCondLst>
                                    <p:cond delay="0"/>
                                  </p:stCondLst>
                                  <p:childTnLst>
                                    <p:animClr clrSpc="rgb" dir="cw">
                                      <p:cBhvr>
                                        <p:cTn id="226" dur="1000" fill="hold"/>
                                        <p:tgtEl>
                                          <p:spTgt spid="91"/>
                                        </p:tgtEl>
                                        <p:attrNameLst>
                                          <p:attrName>fillcolor</p:attrName>
                                        </p:attrNameLst>
                                      </p:cBhvr>
                                      <p:to>
                                        <a:srgbClr val="A04DA3"/>
                                      </p:to>
                                    </p:animClr>
                                    <p:set>
                                      <p:cBhvr>
                                        <p:cTn id="227" dur="1000" fill="hold"/>
                                        <p:tgtEl>
                                          <p:spTgt spid="91"/>
                                        </p:tgtEl>
                                        <p:attrNameLst>
                                          <p:attrName>fill.type</p:attrName>
                                        </p:attrNameLst>
                                      </p:cBhvr>
                                      <p:to>
                                        <p:strVal val="solid"/>
                                      </p:to>
                                    </p:set>
                                    <p:set>
                                      <p:cBhvr>
                                        <p:cTn id="228" dur="1000" fill="hold"/>
                                        <p:tgtEl>
                                          <p:spTgt spid="91"/>
                                        </p:tgtEl>
                                        <p:attrNameLst>
                                          <p:attrName>fill.on</p:attrName>
                                        </p:attrNameLst>
                                      </p:cBhvr>
                                      <p:to>
                                        <p:strVal val="true"/>
                                      </p:to>
                                    </p:set>
                                  </p:childTnLst>
                                </p:cTn>
                              </p:par>
                              <p:par>
                                <p:cTn id="229" presetID="1" presetClass="emph" presetSubtype="2" fill="hold" nodeType="withEffect">
                                  <p:stCondLst>
                                    <p:cond delay="0"/>
                                  </p:stCondLst>
                                  <p:childTnLst>
                                    <p:animClr clrSpc="rgb" dir="cw">
                                      <p:cBhvr>
                                        <p:cTn id="230" dur="1000" fill="hold"/>
                                        <p:tgtEl>
                                          <p:spTgt spid="90"/>
                                        </p:tgtEl>
                                        <p:attrNameLst>
                                          <p:attrName>fillcolor</p:attrName>
                                        </p:attrNameLst>
                                      </p:cBhvr>
                                      <p:to>
                                        <a:srgbClr val="A04DA3"/>
                                      </p:to>
                                    </p:animClr>
                                    <p:set>
                                      <p:cBhvr>
                                        <p:cTn id="231" dur="1000" fill="hold"/>
                                        <p:tgtEl>
                                          <p:spTgt spid="90"/>
                                        </p:tgtEl>
                                        <p:attrNameLst>
                                          <p:attrName>fill.type</p:attrName>
                                        </p:attrNameLst>
                                      </p:cBhvr>
                                      <p:to>
                                        <p:strVal val="solid"/>
                                      </p:to>
                                    </p:set>
                                    <p:set>
                                      <p:cBhvr>
                                        <p:cTn id="232" dur="1000" fill="hold"/>
                                        <p:tgtEl>
                                          <p:spTgt spid="90"/>
                                        </p:tgtEl>
                                        <p:attrNameLst>
                                          <p:attrName>fill.on</p:attrName>
                                        </p:attrNameLst>
                                      </p:cBhvr>
                                      <p:to>
                                        <p:strVal val="true"/>
                                      </p:to>
                                    </p:set>
                                  </p:childTnLst>
                                </p:cTn>
                              </p:par>
                              <p:par>
                                <p:cTn id="233" presetID="1" presetClass="emph" presetSubtype="2" fill="hold" nodeType="withEffect">
                                  <p:stCondLst>
                                    <p:cond delay="0"/>
                                  </p:stCondLst>
                                  <p:childTnLst>
                                    <p:animClr clrSpc="rgb" dir="cw">
                                      <p:cBhvr>
                                        <p:cTn id="234" dur="1000" fill="hold"/>
                                        <p:tgtEl>
                                          <p:spTgt spid="92"/>
                                        </p:tgtEl>
                                        <p:attrNameLst>
                                          <p:attrName>fillcolor</p:attrName>
                                        </p:attrNameLst>
                                      </p:cBhvr>
                                      <p:to>
                                        <a:srgbClr val="C4652D"/>
                                      </p:to>
                                    </p:animClr>
                                    <p:set>
                                      <p:cBhvr>
                                        <p:cTn id="235" dur="1000" fill="hold"/>
                                        <p:tgtEl>
                                          <p:spTgt spid="92"/>
                                        </p:tgtEl>
                                        <p:attrNameLst>
                                          <p:attrName>fill.type</p:attrName>
                                        </p:attrNameLst>
                                      </p:cBhvr>
                                      <p:to>
                                        <p:strVal val="solid"/>
                                      </p:to>
                                    </p:set>
                                    <p:set>
                                      <p:cBhvr>
                                        <p:cTn id="236" dur="1000" fill="hold"/>
                                        <p:tgtEl>
                                          <p:spTgt spid="92"/>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1000" fill="hold"/>
                                        <p:tgtEl>
                                          <p:spTgt spid="106"/>
                                        </p:tgtEl>
                                        <p:attrNameLst>
                                          <p:attrName>fillcolor</p:attrName>
                                        </p:attrNameLst>
                                      </p:cBhvr>
                                      <p:to>
                                        <a:srgbClr val="A04DA3"/>
                                      </p:to>
                                    </p:animClr>
                                    <p:set>
                                      <p:cBhvr>
                                        <p:cTn id="239" dur="1000" fill="hold"/>
                                        <p:tgtEl>
                                          <p:spTgt spid="106"/>
                                        </p:tgtEl>
                                        <p:attrNameLst>
                                          <p:attrName>fill.type</p:attrName>
                                        </p:attrNameLst>
                                      </p:cBhvr>
                                      <p:to>
                                        <p:strVal val="solid"/>
                                      </p:to>
                                    </p:set>
                                    <p:set>
                                      <p:cBhvr>
                                        <p:cTn id="240" dur="1000" fill="hold"/>
                                        <p:tgtEl>
                                          <p:spTgt spid="106"/>
                                        </p:tgtEl>
                                        <p:attrNameLst>
                                          <p:attrName>fill.on</p:attrName>
                                        </p:attrNameLst>
                                      </p:cBhvr>
                                      <p:to>
                                        <p:strVal val="true"/>
                                      </p:to>
                                    </p:set>
                                  </p:childTnLst>
                                </p:cTn>
                              </p:par>
                              <p:par>
                                <p:cTn id="241" presetID="1" presetClass="emph" presetSubtype="2" fill="hold" nodeType="withEffect">
                                  <p:stCondLst>
                                    <p:cond delay="0"/>
                                  </p:stCondLst>
                                  <p:childTnLst>
                                    <p:animClr clrSpc="rgb" dir="cw">
                                      <p:cBhvr>
                                        <p:cTn id="242" dur="1000" fill="hold"/>
                                        <p:tgtEl>
                                          <p:spTgt spid="105"/>
                                        </p:tgtEl>
                                        <p:attrNameLst>
                                          <p:attrName>fillcolor</p:attrName>
                                        </p:attrNameLst>
                                      </p:cBhvr>
                                      <p:to>
                                        <a:srgbClr val="A04DA3"/>
                                      </p:to>
                                    </p:animClr>
                                    <p:set>
                                      <p:cBhvr>
                                        <p:cTn id="243" dur="1000" fill="hold"/>
                                        <p:tgtEl>
                                          <p:spTgt spid="105"/>
                                        </p:tgtEl>
                                        <p:attrNameLst>
                                          <p:attrName>fill.type</p:attrName>
                                        </p:attrNameLst>
                                      </p:cBhvr>
                                      <p:to>
                                        <p:strVal val="solid"/>
                                      </p:to>
                                    </p:set>
                                    <p:set>
                                      <p:cBhvr>
                                        <p:cTn id="244" dur="1000" fill="hold"/>
                                        <p:tgtEl>
                                          <p:spTgt spid="105"/>
                                        </p:tgtEl>
                                        <p:attrNameLst>
                                          <p:attrName>fill.on</p:attrName>
                                        </p:attrNameLst>
                                      </p:cBhvr>
                                      <p:to>
                                        <p:strVal val="true"/>
                                      </p:to>
                                    </p:set>
                                  </p:childTnLst>
                                </p:cTn>
                              </p:par>
                              <p:par>
                                <p:cTn id="245" presetID="1" presetClass="emph" presetSubtype="2" fill="hold" nodeType="withEffect">
                                  <p:stCondLst>
                                    <p:cond delay="0"/>
                                  </p:stCondLst>
                                  <p:childTnLst>
                                    <p:animClr clrSpc="rgb" dir="cw">
                                      <p:cBhvr>
                                        <p:cTn id="246" dur="1000" fill="hold"/>
                                        <p:tgtEl>
                                          <p:spTgt spid="107"/>
                                        </p:tgtEl>
                                        <p:attrNameLst>
                                          <p:attrName>fillcolor</p:attrName>
                                        </p:attrNameLst>
                                      </p:cBhvr>
                                      <p:to>
                                        <a:srgbClr val="A04DA3"/>
                                      </p:to>
                                    </p:animClr>
                                    <p:set>
                                      <p:cBhvr>
                                        <p:cTn id="247" dur="1000" fill="hold"/>
                                        <p:tgtEl>
                                          <p:spTgt spid="107"/>
                                        </p:tgtEl>
                                        <p:attrNameLst>
                                          <p:attrName>fill.type</p:attrName>
                                        </p:attrNameLst>
                                      </p:cBhvr>
                                      <p:to>
                                        <p:strVal val="solid"/>
                                      </p:to>
                                    </p:set>
                                    <p:set>
                                      <p:cBhvr>
                                        <p:cTn id="248" dur="1000" fill="hold"/>
                                        <p:tgtEl>
                                          <p:spTgt spid="10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p:cNvSpPr>
            <a:spLocks noGrp="1"/>
          </p:cNvSpPr>
          <p:nvPr>
            <p:ph type="title"/>
          </p:nvPr>
        </p:nvSpPr>
        <p:spPr>
          <a:xfrm>
            <a:off x="200025" y="1071563"/>
            <a:ext cx="8848725" cy="858837"/>
          </a:xfrm>
        </p:spPr>
        <p:txBody>
          <a:bodyPr>
            <a:normAutofit fontScale="90000"/>
          </a:bodyPr>
          <a:lstStyle/>
          <a:p>
            <a:r>
              <a:rPr lang="en-US" dirty="0" smtClean="0">
                <a:solidFill>
                  <a:schemeClr val="accent2">
                    <a:lumMod val="75000"/>
                  </a:schemeClr>
                </a:solidFill>
                <a:latin typeface="Calibri" charset="0"/>
                <a:ea typeface="MS PGothic" charset="0"/>
              </a:rPr>
              <a:t>Hierarchical </a:t>
            </a:r>
            <a:r>
              <a:rPr lang="en-US" dirty="0">
                <a:solidFill>
                  <a:schemeClr val="accent2">
                    <a:lumMod val="75000"/>
                  </a:schemeClr>
                </a:solidFill>
                <a:latin typeface="Calibri" charset="0"/>
                <a:ea typeface="MS PGothic" charset="0"/>
              </a:rPr>
              <a:t>Affinity </a:t>
            </a:r>
            <a:r>
              <a:rPr lang="en-US" dirty="0" smtClean="0">
                <a:solidFill>
                  <a:schemeClr val="accent2">
                    <a:lumMod val="75000"/>
                  </a:schemeClr>
                </a:solidFill>
                <a:latin typeface="Calibri" charset="0"/>
                <a:ea typeface="MS PGothic" charset="0"/>
              </a:rPr>
              <a:t>Propagation</a:t>
            </a:r>
            <a:br>
              <a:rPr lang="en-US" dirty="0" smtClean="0">
                <a:solidFill>
                  <a:schemeClr val="accent2">
                    <a:lumMod val="75000"/>
                  </a:schemeClr>
                </a:solidFill>
                <a:latin typeface="Calibri" charset="0"/>
                <a:ea typeface="MS PGothic" charset="0"/>
              </a:rPr>
            </a:br>
            <a:r>
              <a:rPr lang="en-US" sz="2200" dirty="0">
                <a:ea typeface="MS PGothic" charset="0"/>
              </a:rPr>
              <a:t>(</a:t>
            </a:r>
            <a:r>
              <a:rPr lang="en-US" sz="2200" dirty="0" err="1">
                <a:ea typeface="MS PGothic" charset="0"/>
              </a:rPr>
              <a:t>Givoni</a:t>
            </a:r>
            <a:r>
              <a:rPr lang="en-US" sz="2200" dirty="0">
                <a:ea typeface="MS PGothic" charset="0"/>
              </a:rPr>
              <a:t>, Chung, and Frey, 2007)</a:t>
            </a:r>
            <a:endParaRPr lang="en-US" sz="2200" dirty="0">
              <a:solidFill>
                <a:schemeClr val="accent2">
                  <a:lumMod val="75000"/>
                </a:schemeClr>
              </a:solidFill>
              <a:latin typeface="Calibri" charset="0"/>
              <a:ea typeface="MS PGothic" charset="0"/>
            </a:endParaRPr>
          </a:p>
        </p:txBody>
      </p:sp>
      <mc:AlternateContent xmlns:mc="http://schemas.openxmlformats.org/markup-compatibility/2006" xmlns:a14="http://schemas.microsoft.com/office/drawing/2010/main">
        <mc:Choice Requires="a14">
          <p:sp>
            <p:nvSpPr>
              <p:cNvPr id="69" name="Content Placeholder 2"/>
              <p:cNvSpPr>
                <a:spLocks noGrp="1"/>
              </p:cNvSpPr>
              <p:nvPr>
                <p:ph idx="1"/>
              </p:nvPr>
            </p:nvSpPr>
            <p:spPr>
              <a:xfrm>
                <a:off x="542186" y="1930400"/>
                <a:ext cx="4360014" cy="1638300"/>
              </a:xfrm>
            </p:spPr>
            <p:txBody>
              <a:bodyPr>
                <a:noAutofit/>
              </a:bodyPr>
              <a:lstStyle/>
              <a:p>
                <a:pPr>
                  <a:spcBef>
                    <a:spcPts val="0"/>
                  </a:spcBef>
                </a:pPr>
                <a14:m>
                  <m:oMath xmlns:m="http://schemas.openxmlformats.org/officeDocument/2006/math">
                    <m:r>
                      <a:rPr lang="en-US" sz="1600" i="1" smtClean="0">
                        <a:latin typeface="Cambria Math"/>
                        <a:ea typeface="Cambria Math" pitchFamily="18" charset="0"/>
                      </a:rPr>
                      <m:t>𝑙</m:t>
                    </m:r>
                  </m:oMath>
                </a14:m>
                <a:r>
                  <a:rPr lang="en-US" sz="1600" i="1" dirty="0">
                    <a:latin typeface="Cambria Math" pitchFamily="18" charset="0"/>
                    <a:ea typeface="Cambria Math" pitchFamily="18" charset="0"/>
                  </a:rPr>
                  <a:t> </a:t>
                </a:r>
                <a:r>
                  <a:rPr lang="en-US" sz="1600" i="1" dirty="0" smtClean="0">
                    <a:latin typeface="Cambria Math" pitchFamily="18" charset="0"/>
                    <a:ea typeface="Cambria Math" pitchFamily="18" charset="0"/>
                  </a:rPr>
                  <a:t>	</a:t>
                </a:r>
                <a:r>
                  <a:rPr lang="en-US" sz="1600" dirty="0" smtClean="0">
                    <a:latin typeface="Cambria Math" pitchFamily="18" charset="0"/>
                    <a:ea typeface="Cambria Math" pitchFamily="18" charset="0"/>
                  </a:rPr>
                  <a:t>: The </a:t>
                </a:r>
                <a:r>
                  <a:rPr lang="en-US" sz="1600" dirty="0">
                    <a:latin typeface="Cambria Math" pitchFamily="18" charset="0"/>
                    <a:ea typeface="Cambria Math" pitchFamily="18" charset="0"/>
                  </a:rPr>
                  <a:t>level </a:t>
                </a:r>
                <a:r>
                  <a:rPr lang="en-US" sz="1600" dirty="0" smtClean="0">
                    <a:latin typeface="Cambria Math" pitchFamily="18" charset="0"/>
                    <a:ea typeface="Cambria Math" pitchFamily="18" charset="0"/>
                  </a:rPr>
                  <a:t>index</a:t>
                </a:r>
                <a:endParaRPr lang="en-US" sz="1600" i="1" dirty="0" smtClean="0">
                  <a:latin typeface="Cambria Math" pitchFamily="18" charset="0"/>
                  <a:ea typeface="Cambria Math" pitchFamily="18" charset="0"/>
                </a:endParaRPr>
              </a:p>
              <a:p>
                <a:pPr>
                  <a:spcBef>
                    <a:spcPts val="0"/>
                  </a:spcBef>
                </a:pPr>
                <a14:m>
                  <m:oMath xmlns:m="http://schemas.openxmlformats.org/officeDocument/2006/math">
                    <m:sSubSup>
                      <m:sSubSupPr>
                        <m:ctrlPr>
                          <a:rPr lang="en-US" sz="1600" i="1" smtClean="0">
                            <a:latin typeface="Cambria Math"/>
                            <a:ea typeface="Cambria Math" pitchFamily="18" charset="0"/>
                          </a:rPr>
                        </m:ctrlPr>
                      </m:sSubSupPr>
                      <m:e>
                        <m:r>
                          <a:rPr lang="en-US" sz="1600" i="1">
                            <a:latin typeface="Cambria Math" pitchFamily="18" charset="0"/>
                            <a:ea typeface="Cambria Math" pitchFamily="18" charset="0"/>
                          </a:rPr>
                          <m:t>𝑠</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dirty="0" smtClean="0">
                    <a:latin typeface="Cambria Math" pitchFamily="18" charset="0"/>
                    <a:ea typeface="Cambria Math" pitchFamily="18" charset="0"/>
                    <a:cs typeface="Cambria Math"/>
                  </a:rPr>
                  <a:t> 	: Similarity of </a:t>
                </a:r>
                <a:r>
                  <a:rPr lang="en-US" sz="1600" dirty="0" smtClean="0">
                    <a:latin typeface="Cambria Math" pitchFamily="18" charset="0"/>
                    <a:ea typeface="Cambria Math" pitchFamily="18" charset="0"/>
                  </a:rPr>
                  <a:t> node to </a:t>
                </a:r>
                <a:r>
                  <a:rPr lang="en-US" sz="1600" dirty="0" smtClean="0">
                    <a:latin typeface="Cambria Math" pitchFamily="18" charset="0"/>
                    <a:ea typeface="Cambria Math" pitchFamily="18" charset="0"/>
                    <a:cs typeface="Cambria Math"/>
                  </a:rPr>
                  <a:t>exemplar</a:t>
                </a:r>
              </a:p>
              <a:p>
                <a:pPr>
                  <a:spcBef>
                    <a:spcPts val="0"/>
                  </a:spcBef>
                </a:pPr>
                <a14:m>
                  <m:oMath xmlns:m="http://schemas.openxmlformats.org/officeDocument/2006/math">
                    <m:sSubSup>
                      <m:sSubSupPr>
                        <m:ctrlPr>
                          <a:rPr lang="en-US" sz="1600" i="1">
                            <a:latin typeface="Cambria Math"/>
                            <a:ea typeface="Cambria Math" pitchFamily="18" charset="0"/>
                          </a:rPr>
                        </m:ctrlPr>
                      </m:sSubSupPr>
                      <m:e>
                        <m:r>
                          <a:rPr lang="en-US" sz="1600" i="1" smtClean="0">
                            <a:latin typeface="Cambria Math" pitchFamily="18" charset="0"/>
                            <a:ea typeface="Cambria Math" pitchFamily="18" charset="0"/>
                          </a:rPr>
                          <m:t>𝜌</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b="0" i="0" dirty="0" smtClean="0">
                    <a:latin typeface="Cambria Math" pitchFamily="18" charset="0"/>
                    <a:ea typeface="Cambria Math" pitchFamily="18" charset="0"/>
                  </a:rPr>
                  <a:t> 	: </a:t>
                </a:r>
                <a:r>
                  <a:rPr lang="en-US" sz="1600" dirty="0" smtClean="0">
                    <a:latin typeface="Cambria Math" pitchFamily="18" charset="0"/>
                    <a:ea typeface="Cambria Math" pitchFamily="18" charset="0"/>
                    <a:cs typeface="Cambria Math"/>
                  </a:rPr>
                  <a:t>Responsibility of exemplar for node</a:t>
                </a:r>
                <a:endParaRPr lang="en-US" sz="1600" b="0" i="0" dirty="0" smtClean="0">
                  <a:latin typeface="Cambria Math" pitchFamily="18" charset="0"/>
                  <a:ea typeface="Cambria Math" pitchFamily="18" charset="0"/>
                </a:endParaRPr>
              </a:p>
              <a:p>
                <a:pPr>
                  <a:spcBef>
                    <a:spcPts val="0"/>
                  </a:spcBef>
                </a:pPr>
                <a14:m>
                  <m:oMath xmlns:m="http://schemas.openxmlformats.org/officeDocument/2006/math">
                    <m:sSubSup>
                      <m:sSubSupPr>
                        <m:ctrlPr>
                          <a:rPr lang="en-US" sz="1600" i="1">
                            <a:latin typeface="Cambria Math"/>
                            <a:ea typeface="Cambria Math" pitchFamily="18" charset="0"/>
                          </a:rPr>
                        </m:ctrlPr>
                      </m:sSubSupPr>
                      <m:e>
                        <m:r>
                          <a:rPr lang="en-US" sz="1600" i="1" smtClean="0">
                            <a:latin typeface="Cambria Math" pitchFamily="18" charset="0"/>
                            <a:ea typeface="Cambria Math" pitchFamily="18" charset="0"/>
                          </a:rPr>
                          <m:t>𝛼</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dirty="0" smtClean="0">
                    <a:latin typeface="Cambria Math" pitchFamily="18" charset="0"/>
                    <a:ea typeface="Cambria Math" pitchFamily="18" charset="0"/>
                  </a:rPr>
                  <a:t>	: </a:t>
                </a:r>
                <a:r>
                  <a:rPr lang="en-US" sz="1600" dirty="0" smtClean="0">
                    <a:latin typeface="Cambria Math" pitchFamily="18" charset="0"/>
                    <a:ea typeface="Cambria Math" pitchFamily="18" charset="0"/>
                    <a:cs typeface="Cambria Math"/>
                  </a:rPr>
                  <a:t>Availability of</a:t>
                </a:r>
                <a:r>
                  <a:rPr lang="en-US" sz="1600" dirty="0" smtClean="0">
                    <a:latin typeface="Cambria Math" pitchFamily="18" charset="0"/>
                    <a:ea typeface="Cambria Math" pitchFamily="18" charset="0"/>
                  </a:rPr>
                  <a:t> exemplar to </a:t>
                </a:r>
                <a:r>
                  <a:rPr lang="en-US" sz="1600" dirty="0" smtClean="0">
                    <a:latin typeface="Cambria Math" pitchFamily="18" charset="0"/>
                    <a:ea typeface="Cambria Math" pitchFamily="18" charset="0"/>
                    <a:cs typeface="Cambria Math"/>
                  </a:rPr>
                  <a:t>node</a:t>
                </a:r>
                <a:endParaRPr lang="en-US" sz="1600" dirty="0">
                  <a:latin typeface="Cambria Math" pitchFamily="18" charset="0"/>
                  <a:ea typeface="Cambria Math" pitchFamily="18" charset="0"/>
                </a:endParaRPr>
              </a:p>
            </p:txBody>
          </p:sp>
        </mc:Choice>
        <mc:Fallback xmlns="">
          <p:sp>
            <p:nvSpPr>
              <p:cNvPr id="69" name="Content Placeholder 2"/>
              <p:cNvSpPr>
                <a:spLocks noGrp="1" noRot="1" noChangeAspect="1" noMove="1" noResize="1" noEditPoints="1" noAdjustHandles="1" noChangeArrowheads="1" noChangeShapeType="1" noTextEdit="1"/>
              </p:cNvSpPr>
              <p:nvPr>
                <p:ph sz="half" idx="1"/>
              </p:nvPr>
            </p:nvSpPr>
            <p:spPr>
              <a:xfrm>
                <a:off x="542186" y="1930400"/>
                <a:ext cx="4360014" cy="1638300"/>
              </a:xfrm>
              <a:blipFill rotWithShape="1">
                <a:blip r:embed="rId6"/>
                <a:stretch>
                  <a:fillRect l="-699" t="-1493"/>
                </a:stretch>
              </a:blipFill>
            </p:spPr>
            <p:txBody>
              <a:bodyPr/>
              <a:lstStyle/>
              <a:p>
                <a:r>
                  <a:rPr lang="en-US">
                    <a:noFill/>
                  </a:rPr>
                  <a:t> </a:t>
                </a:r>
              </a:p>
            </p:txBody>
          </p:sp>
        </mc:Fallback>
      </mc:AlternateContent>
      <p:sp>
        <p:nvSpPr>
          <p:cNvPr id="71" name="Slide Number Placeholder 4"/>
          <p:cNvSpPr>
            <a:spLocks noGrp="1"/>
          </p:cNvSpPr>
          <p:nvPr>
            <p:ph type="sldNum" sz="quarter" idx="12"/>
          </p:nvPr>
        </p:nvSpPr>
        <p:spPr/>
        <p:txBody>
          <a:bodyPr>
            <a:normAutofit/>
          </a:bodyPr>
          <a:lstStyle/>
          <a:p>
            <a:fld id="{C8E561EE-62DB-4A47-9282-7C8CD0E4FCC6}" type="slidenum">
              <a:rPr lang="en-US" smtClean="0"/>
              <a:pPr/>
              <a:t>10</a:t>
            </a:fld>
            <a:endParaRPr lang="en-US" dirty="0"/>
          </a:p>
        </p:txBody>
      </p:sp>
      <mc:AlternateContent xmlns:mc="http://schemas.openxmlformats.org/markup-compatibility/2006" xmlns:a14="http://schemas.microsoft.com/office/drawing/2010/main">
        <mc:Choice Requires="a14">
          <p:sp>
            <p:nvSpPr>
              <p:cNvPr id="70" name="Content Placeholder 3"/>
              <p:cNvSpPr txBox="1">
                <a:spLocks/>
              </p:cNvSpPr>
              <p:nvPr/>
            </p:nvSpPr>
            <p:spPr>
              <a:xfrm>
                <a:off x="4751070" y="1930400"/>
                <a:ext cx="4201543" cy="1295510"/>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smtClean="0">
                            <a:solidFill>
                              <a:schemeClr val="tx1"/>
                            </a:solidFill>
                            <a:latin typeface="Cambria Math" panose="02040503050406030204" pitchFamily="18" charset="0"/>
                            <a:ea typeface="Cambria Math" pitchFamily="18" charset="0"/>
                          </a:rPr>
                          <m:t>𝜏</m:t>
                        </m:r>
                      </m:e>
                      <m:sub>
                        <m:r>
                          <a:rPr lang="en-US" sz="1600" b="0" i="1" smtClean="0">
                            <a:solidFill>
                              <a:schemeClr val="tx1"/>
                            </a:solidFill>
                            <a:latin typeface="Cambria Math"/>
                            <a:ea typeface="Cambria Math" pitchFamily="18" charset="0"/>
                          </a:rPr>
                          <m:t>𝑗</m:t>
                        </m:r>
                      </m:sub>
                      <m:sup>
                        <m:r>
                          <a:rPr lang="en-US" sz="1600" i="1">
                            <a:solidFill>
                              <a:schemeClr val="tx1"/>
                            </a:solidFill>
                            <a:latin typeface="Cambria Math" pitchFamily="18" charset="0"/>
                            <a:ea typeface="Cambria Math" pitchFamily="18" charset="0"/>
                          </a:rPr>
                          <m:t>𝑙</m:t>
                        </m:r>
                        <m:r>
                          <a:rPr lang="en-US" sz="1600" b="0" i="1" smtClean="0">
                            <a:solidFill>
                              <a:schemeClr val="tx1"/>
                            </a:solidFill>
                            <a:latin typeface="Cambria Math"/>
                            <a:ea typeface="Cambria Math" pitchFamily="18" charset="0"/>
                          </a:rPr>
                          <m:t>+1</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Message passed from current 	    	   layer to next layer </a:t>
                </a: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i="1" smtClean="0">
                            <a:solidFill>
                              <a:schemeClr val="tx1"/>
                            </a:solidFill>
                            <a:latin typeface="Cambria Math" pitchFamily="18" charset="0"/>
                            <a:ea typeface="Cambria Math" pitchFamily="18" charset="0"/>
                          </a:rPr>
                          <m:t>𝜑</m:t>
                        </m:r>
                      </m:e>
                      <m:sub>
                        <m:r>
                          <a:rPr lang="en-US" sz="1600" b="0" i="1" smtClean="0">
                            <a:solidFill>
                              <a:schemeClr val="tx1"/>
                            </a:solidFill>
                            <a:latin typeface="Cambria Math"/>
                            <a:ea typeface="Cambria Math" pitchFamily="18" charset="0"/>
                          </a:rPr>
                          <m:t>𝑖</m:t>
                        </m:r>
                      </m:sub>
                      <m:sup>
                        <m:r>
                          <a:rPr lang="en-US" sz="1600" i="1">
                            <a:solidFill>
                              <a:schemeClr val="tx1"/>
                            </a:solidFill>
                            <a:latin typeface="Cambria Math" pitchFamily="18" charset="0"/>
                            <a:ea typeface="Cambria Math" pitchFamily="18" charset="0"/>
                          </a:rPr>
                          <m:t>𝑙</m:t>
                        </m:r>
                        <m:r>
                          <a:rPr lang="en-US" sz="1600" b="0" i="1" smtClean="0">
                            <a:solidFill>
                              <a:schemeClr val="tx1"/>
                            </a:solidFill>
                            <a:latin typeface="Cambria Math"/>
                            <a:ea typeface="Cambria Math" pitchFamily="18" charset="0"/>
                          </a:rPr>
                          <m:t>−1</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Message </a:t>
                </a:r>
                <a:r>
                  <a:rPr lang="en-US" sz="1600" dirty="0">
                    <a:solidFill>
                      <a:schemeClr val="tx1"/>
                    </a:solidFill>
                    <a:latin typeface="Cambria Math" pitchFamily="18" charset="0"/>
                    <a:ea typeface="Cambria Math" pitchFamily="18" charset="0"/>
                  </a:rPr>
                  <a:t>passed from </a:t>
                </a:r>
                <a:r>
                  <a:rPr lang="en-US" sz="1600" dirty="0" smtClean="0">
                    <a:solidFill>
                      <a:schemeClr val="tx1"/>
                    </a:solidFill>
                    <a:latin typeface="Cambria Math" pitchFamily="18" charset="0"/>
                    <a:ea typeface="Cambria Math" pitchFamily="18" charset="0"/>
                  </a:rPr>
                  <a:t>current 	 	   layer to previous layer</a:t>
                </a: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b="0" i="1" smtClean="0">
                            <a:solidFill>
                              <a:schemeClr val="tx1"/>
                            </a:solidFill>
                            <a:latin typeface="Cambria Math"/>
                            <a:ea typeface="Cambria Math" pitchFamily="18" charset="0"/>
                          </a:rPr>
                          <m:t>𝑐</m:t>
                        </m:r>
                      </m:e>
                      <m:sub>
                        <m:r>
                          <a:rPr lang="en-US" sz="1600" b="0" i="1" smtClean="0">
                            <a:solidFill>
                              <a:schemeClr val="tx1"/>
                            </a:solidFill>
                            <a:latin typeface="Cambria Math"/>
                            <a:ea typeface="Cambria Math" pitchFamily="18" charset="0"/>
                          </a:rPr>
                          <m:t>𝑖</m:t>
                        </m:r>
                      </m:sub>
                      <m:sup>
                        <m:r>
                          <a:rPr lang="en-US" sz="1600" i="1">
                            <a:solidFill>
                              <a:schemeClr val="tx1"/>
                            </a:solidFill>
                            <a:latin typeface="Cambria Math" pitchFamily="18" charset="0"/>
                            <a:ea typeface="Cambria Math" pitchFamily="18" charset="0"/>
                          </a:rPr>
                          <m:t>𝑙</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Preference of node </a:t>
                </a:r>
                <a:r>
                  <a:rPr lang="en-US" sz="1600" dirty="0" smtClean="0">
                    <a:solidFill>
                      <a:schemeClr val="tx1"/>
                    </a:solidFill>
                    <a:latin typeface="Cambria Math" pitchFamily="18" charset="0"/>
                    <a:ea typeface="Cambria Math" pitchFamily="18" charset="0"/>
                    <a:cs typeface="Cambria Math"/>
                  </a:rPr>
                  <a:t>to be an 		   exemplar</a:t>
                </a:r>
              </a:p>
            </p:txBody>
          </p:sp>
        </mc:Choice>
        <mc:Fallback xmlns="">
          <p:sp>
            <p:nvSpPr>
              <p:cNvPr id="70" name="Content Placeholder 3"/>
              <p:cNvSpPr txBox="1">
                <a:spLocks noRot="1" noChangeAspect="1" noMove="1" noResize="1" noEditPoints="1" noAdjustHandles="1" noChangeArrowheads="1" noChangeShapeType="1" noTextEdit="1"/>
              </p:cNvSpPr>
              <p:nvPr/>
            </p:nvSpPr>
            <p:spPr>
              <a:xfrm>
                <a:off x="4751070" y="1930400"/>
                <a:ext cx="4201543" cy="1295510"/>
              </a:xfrm>
              <a:prstGeom prst="rect">
                <a:avLst/>
              </a:prstGeom>
              <a:blipFill rotWithShape="1">
                <a:blip r:embed="rId7"/>
                <a:stretch>
                  <a:fillRect l="-725" t="-472" b="-330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Content Placeholder 2"/>
              <p:cNvSpPr txBox="1">
                <a:spLocks/>
              </p:cNvSpPr>
              <p:nvPr/>
            </p:nvSpPr>
            <p:spPr>
              <a:xfrm>
                <a:off x="86031" y="3843472"/>
                <a:ext cx="6765809" cy="3205510"/>
              </a:xfrm>
              <a:prstGeom prst="rect">
                <a:avLst/>
              </a:prstGeom>
            </p:spPr>
            <p:txBody>
              <a:bodyPr vert="horz" lIns="91440" tIns="45720" rIns="91440" bIns="45720" numCol="2"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marL="0" indent="0" fontAlgn="auto">
                  <a:spcBef>
                    <a:spcPts val="0"/>
                  </a:spcBef>
                  <a:spcAft>
                    <a:spcPts val="0"/>
                  </a:spcAft>
                  <a:buNone/>
                </a:pPr>
                <a14:m>
                  <m:oMath xmlns:m="http://schemas.openxmlformats.org/officeDocument/2006/math">
                    <m:sSubSup>
                      <m:sSubSupPr>
                        <m:ctrlPr>
                          <a:rPr lang="en-US" sz="1600" i="1" smtClean="0">
                            <a:solidFill>
                              <a:schemeClr val="tx1"/>
                            </a:solidFill>
                            <a:latin typeface="Cambria Math"/>
                          </a:rPr>
                        </m:ctrlPr>
                      </m:sSubSupPr>
                      <m:e>
                        <m:r>
                          <a:rPr lang="en-US" sz="1600" i="1" smtClean="0">
                            <a:solidFill>
                              <a:schemeClr val="tx1"/>
                            </a:solidFill>
                            <a:latin typeface="Cambria Math"/>
                            <a:ea typeface="Cambria Math"/>
                          </a:rPr>
                          <m:t>𝜌</m:t>
                        </m:r>
                      </m:e>
                      <m:sub>
                        <m:r>
                          <a:rPr lang="en-US" sz="1600" i="1">
                            <a:solidFill>
                              <a:schemeClr val="tx1"/>
                            </a:solidFill>
                            <a:latin typeface="Cambria Math"/>
                          </a:rPr>
                          <m:t>𝑖𝑗</m:t>
                        </m:r>
                      </m:sub>
                      <m:sup>
                        <m:r>
                          <a:rPr lang="en-US" sz="1600" i="1">
                            <a:solidFill>
                              <a:schemeClr val="tx1"/>
                            </a:solidFill>
                            <a:latin typeface="Cambria Math"/>
                          </a:rPr>
                          <m:t>𝑙</m:t>
                        </m:r>
                        <m:r>
                          <a:rPr lang="en-US" sz="1600" b="0" i="1" smtClean="0">
                            <a:solidFill>
                              <a:schemeClr val="tx1"/>
                            </a:solidFill>
                            <a:latin typeface="Cambria Math"/>
                          </a:rPr>
                          <m:t>&gt;1</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𝑖𝑗</m:t>
                        </m:r>
                      </m:sub>
                      <m:sup>
                        <m:r>
                          <a:rPr lang="en-US" sz="1600" i="1">
                            <a:solidFill>
                              <a:schemeClr val="tx1"/>
                            </a:solidFill>
                            <a:latin typeface="Cambria Math"/>
                          </a:rPr>
                          <m:t>𝑙</m:t>
                        </m:r>
                      </m:sup>
                    </m:sSubSup>
                    <m:r>
                      <a:rPr lang="en-US" sz="1600" b="0" i="1" smtClean="0">
                        <a:solidFill>
                          <a:schemeClr val="tx1"/>
                        </a:solidFill>
                        <a:latin typeface="Cambria Math"/>
                      </a:rPr>
                      <m:t>+</m:t>
                    </m:r>
                    <m:r>
                      <m:rPr>
                        <m:sty m:val="p"/>
                      </m:rPr>
                      <a:rPr lang="en-US" sz="1600" b="0" i="0" smtClean="0">
                        <a:solidFill>
                          <a:schemeClr val="tx1"/>
                        </a:solidFill>
                        <a:latin typeface="Cambria Math"/>
                      </a:rPr>
                      <m:t>min</m:t>
                    </m:r>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𝜏</m:t>
                        </m:r>
                      </m:e>
                      <m:sub>
                        <m:r>
                          <a:rPr lang="en-US" sz="1600" b="0" i="1" smtClean="0">
                            <a:solidFill>
                              <a:schemeClr val="tx1"/>
                            </a:solidFill>
                            <a:latin typeface="Cambria Math"/>
                            <a:ea typeface="Cambria Math"/>
                          </a:rPr>
                          <m:t>𝑖</m:t>
                        </m:r>
                      </m:sub>
                      <m:sup>
                        <m:r>
                          <a:rPr lang="en-US" sz="1600" i="1">
                            <a:solidFill>
                              <a:schemeClr val="tx1"/>
                            </a:solidFill>
                            <a:latin typeface="Cambria Math"/>
                          </a:rPr>
                          <m:t>𝑙</m:t>
                        </m:r>
                      </m:sup>
                    </m:sSubSup>
                    <m:r>
                      <a:rPr lang="en-US" sz="1600" b="0" i="1" smtClean="0">
                        <a:solidFill>
                          <a:schemeClr val="tx1"/>
                        </a:solidFill>
                        <a:latin typeface="Cambria Math"/>
                      </a:rPr>
                      <m:t>,−</m:t>
                    </m:r>
                    <m:func>
                      <m:funcPr>
                        <m:ctrlPr>
                          <a:rPr lang="en-US" sz="1600" b="0" i="1" smtClean="0">
                            <a:solidFill>
                              <a:schemeClr val="tx1"/>
                            </a:solidFill>
                            <a:latin typeface="Cambria Math"/>
                          </a:rPr>
                        </m:ctrlPr>
                      </m:funcPr>
                      <m:fName>
                        <m:limLow>
                          <m:limLowPr>
                            <m:ctrlPr>
                              <a:rPr lang="en-US" sz="1600" b="0" i="1" smtClean="0">
                                <a:solidFill>
                                  <a:schemeClr val="tx1"/>
                                </a:solidFill>
                                <a:latin typeface="Cambria Math"/>
                              </a:rPr>
                            </m:ctrlPr>
                          </m:limLowPr>
                          <m:e>
                            <m:r>
                              <m:rPr>
                                <m:sty m:val="p"/>
                              </m:rPr>
                              <a:rPr lang="en-US" sz="1600" b="0" i="0" smtClean="0">
                                <a:solidFill>
                                  <a:schemeClr val="tx1"/>
                                </a:solidFill>
                                <a:latin typeface="Cambria Math"/>
                              </a:rPr>
                              <m:t>max</m:t>
                            </m:r>
                          </m:e>
                          <m:lim>
                            <m:r>
                              <a:rPr lang="en-US" sz="1600" i="1">
                                <a:solidFill>
                                  <a:schemeClr val="tx1"/>
                                </a:solidFill>
                                <a:latin typeface="Cambria Math"/>
                              </a:rPr>
                              <m:t>𝑘</m:t>
                            </m:r>
                            <m:r>
                              <a:rPr lang="en-US" sz="1600" i="1">
                                <a:solidFill>
                                  <a:schemeClr val="tx1"/>
                                </a:solidFill>
                                <a:latin typeface="Cambria Math"/>
                              </a:rPr>
                              <m:t> </m:t>
                            </m:r>
                            <m:r>
                              <a:rPr lang="en-US" sz="1600" i="1">
                                <a:solidFill>
                                  <a:schemeClr val="tx1"/>
                                </a:solidFill>
                                <a:latin typeface="Cambria Math"/>
                              </a:rPr>
                              <m:t>𝑠</m:t>
                            </m:r>
                            <m:r>
                              <a:rPr lang="en-US" sz="1600" i="1">
                                <a:solidFill>
                                  <a:schemeClr val="tx1"/>
                                </a:solidFill>
                                <a:latin typeface="Cambria Math"/>
                              </a:rPr>
                              <m:t>.</m:t>
                            </m:r>
                            <m:r>
                              <a:rPr lang="en-US" sz="1600" i="1">
                                <a:solidFill>
                                  <a:schemeClr val="tx1"/>
                                </a:solidFill>
                                <a:latin typeface="Cambria Math"/>
                              </a:rPr>
                              <m:t>𝑡</m:t>
                            </m:r>
                            <m:r>
                              <a:rPr lang="en-US" sz="1600" b="0" i="1" smtClean="0">
                                <a:solidFill>
                                  <a:schemeClr val="tx1"/>
                                </a:solidFill>
                                <a:latin typeface="Cambria Math"/>
                              </a:rPr>
                              <m:t>. </m:t>
                            </m:r>
                            <m:r>
                              <a:rPr lang="en-US" sz="1600" b="0" i="1" smtClean="0">
                                <a:solidFill>
                                  <a:schemeClr val="tx1"/>
                                </a:solidFill>
                                <a:latin typeface="Cambria Math"/>
                              </a:rPr>
                              <m:t>𝑘</m:t>
                            </m:r>
                            <m:r>
                              <a:rPr lang="en-US" sz="1600" b="0" i="1" smtClean="0">
                                <a:solidFill>
                                  <a:schemeClr val="tx1"/>
                                </a:solidFill>
                                <a:latin typeface="Cambria Math"/>
                                <a:ea typeface="Cambria Math"/>
                              </a:rPr>
                              <m:t>≠</m:t>
                            </m:r>
                            <m:r>
                              <a:rPr lang="en-US" sz="1600" b="0" i="1" smtClean="0">
                                <a:solidFill>
                                  <a:schemeClr val="tx1"/>
                                </a:solidFill>
                                <a:latin typeface="Cambria Math"/>
                                <a:ea typeface="Cambria Math"/>
                              </a:rPr>
                              <m:t>𝑗</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rPr>
                              <m:t>𝑖</m:t>
                            </m:r>
                            <m:r>
                              <a:rPr lang="en-US" sz="1600" b="0" i="1" smtClean="0">
                                <a:solidFill>
                                  <a:schemeClr val="tx1"/>
                                </a:solidFill>
                                <a:latin typeface="Cambria Math"/>
                              </a:rPr>
                              <m:t>𝑘</m:t>
                            </m:r>
                          </m:sub>
                          <m:sup>
                            <m:r>
                              <a:rPr lang="en-US" sz="1600" i="1">
                                <a:solidFill>
                                  <a:schemeClr val="tx1"/>
                                </a:solidFill>
                                <a:latin typeface="Cambria Math"/>
                              </a:rPr>
                              <m:t>𝑙</m:t>
                            </m:r>
                          </m:sup>
                        </m:sSubSup>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b="0" i="1" smtClean="0">
                                <a:solidFill>
                                  <a:schemeClr val="tx1"/>
                                </a:solidFill>
                                <a:latin typeface="Cambria Math"/>
                              </a:rPr>
                              <m:t>𝑠</m:t>
                            </m:r>
                          </m:e>
                          <m:sub>
                            <m:r>
                              <a:rPr lang="en-US" sz="1600" i="1">
                                <a:solidFill>
                                  <a:schemeClr val="tx1"/>
                                </a:solidFill>
                                <a:latin typeface="Cambria Math"/>
                              </a:rPr>
                              <m:t>𝑖</m:t>
                            </m:r>
                            <m:r>
                              <a:rPr lang="en-US" sz="1600" b="0" i="1" smtClean="0">
                                <a:solidFill>
                                  <a:schemeClr val="tx1"/>
                                </a:solidFill>
                                <a:latin typeface="Cambria Math"/>
                              </a:rPr>
                              <m:t>𝑘</m:t>
                            </m:r>
                          </m:sub>
                          <m:sup>
                            <m:r>
                              <a:rPr lang="en-US" sz="1600" i="1">
                                <a:solidFill>
                                  <a:schemeClr val="tx1"/>
                                </a:solidFill>
                                <a:latin typeface="Cambria Math"/>
                              </a:rPr>
                              <m:t>𝑙</m:t>
                            </m:r>
                          </m:sup>
                        </m:sSubSup>
                        <m:r>
                          <a:rPr lang="en-US" sz="1600" b="0" i="1" smtClean="0">
                            <a:solidFill>
                              <a:schemeClr val="tx1"/>
                            </a:solidFill>
                            <a:latin typeface="Cambria Math"/>
                          </a:rPr>
                          <m:t>)</m:t>
                        </m:r>
                      </m:e>
                    </m:func>
                  </m:oMath>
                </a14:m>
                <a:r>
                  <a:rPr lang="en-US" sz="1600" dirty="0" smtClean="0">
                    <a:solidFill>
                      <a:schemeClr val="tx1"/>
                    </a:solidFill>
                    <a:latin typeface="Cambria Math"/>
                    <a:ea typeface="MS PGothic" charset="0"/>
                    <a:cs typeface="Cambria Math"/>
                  </a:rPr>
                  <a:t>]</a:t>
                </a:r>
              </a:p>
              <a:p>
                <a:pPr marL="0" indent="0" fontAlgn="auto">
                  <a:spcBef>
                    <a:spcPts val="0"/>
                  </a:spcBef>
                  <a:spcAft>
                    <a:spcPts val="0"/>
                  </a:spcAft>
                  <a:buNone/>
                </a:pPr>
                <a:endParaRPr lang="en-US" sz="1600" i="1" dirty="0" smtClean="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i="1" smtClean="0">
                              <a:solidFill>
                                <a:schemeClr val="tx1"/>
                              </a:solidFill>
                              <a:latin typeface="Cambria Math"/>
                              <a:ea typeface="Cambria Math"/>
                            </a:rPr>
                            <m:t>𝛼</m:t>
                          </m:r>
                        </m:e>
                        <m:sub>
                          <m:r>
                            <a:rPr lang="en-US" sz="1600" i="1">
                              <a:solidFill>
                                <a:schemeClr val="tx1"/>
                              </a:solidFill>
                              <a:latin typeface="Cambria Math"/>
                            </a:rPr>
                            <m:t>𝑖𝑗</m:t>
                          </m:r>
                        </m:sub>
                        <m:sup>
                          <m:r>
                            <a:rPr lang="en-US" sz="1600" i="1">
                              <a:solidFill>
                                <a:schemeClr val="tx1"/>
                              </a:solidFill>
                              <a:latin typeface="Cambria Math"/>
                            </a:rPr>
                            <m:t>𝑙</m:t>
                          </m:r>
                          <m:r>
                            <a:rPr lang="en-US" sz="1600" b="0" i="1" smtClean="0">
                              <a:solidFill>
                                <a:schemeClr val="tx1"/>
                              </a:solidFill>
                              <a:latin typeface="Cambria Math"/>
                            </a:rPr>
                            <m:t>&lt;</m:t>
                          </m:r>
                          <m:r>
                            <a:rPr lang="en-US" sz="1600" b="0" i="1" smtClean="0">
                              <a:solidFill>
                                <a:schemeClr val="tx1"/>
                              </a:solidFill>
                              <a:latin typeface="Cambria Math"/>
                            </a:rPr>
                            <m:t>𝐿</m:t>
                          </m:r>
                        </m:sup>
                      </m:sSubSup>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𝑗</m:t>
                                    </m:r>
                                  </m:sub>
                                  <m:sup>
                                    <m:r>
                                      <a:rPr lang="en-US" sz="1600" i="1">
                                        <a:solidFill>
                                          <a:schemeClr val="tx1"/>
                                        </a:solidFill>
                                        <a:latin typeface="Cambria Math"/>
                                      </a:rPr>
                                      <m:t>𝑙</m:t>
                                    </m:r>
                                  </m:sup>
                                </m:sSubSup>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b="0" i="1" smtClean="0">
                                        <a:solidFill>
                                          <a:schemeClr val="tx1"/>
                                        </a:solidFill>
                                        <a:latin typeface="Cambria Math"/>
                                      </a:rPr>
                                      <m:t>𝑘</m:t>
                                    </m:r>
                                    <m:r>
                                      <a:rPr lang="en-US" sz="1600" b="0" i="1" smtClean="0">
                                        <a:solidFill>
                                          <a:schemeClr val="tx1"/>
                                        </a:solidFill>
                                        <a:latin typeface="Cambria Math"/>
                                      </a:rPr>
                                      <m:t> </m:t>
                                    </m:r>
                                    <m:r>
                                      <a:rPr lang="en-US" sz="1600" b="0" i="1" smtClean="0">
                                        <a:solidFill>
                                          <a:schemeClr val="tx1"/>
                                        </a:solidFill>
                                        <a:latin typeface="Cambria Math"/>
                                      </a:rPr>
                                      <m:t>𝑠</m:t>
                                    </m:r>
                                    <m:r>
                                      <a:rPr lang="en-US" sz="1600" b="0" i="1" smtClean="0">
                                        <a:solidFill>
                                          <a:schemeClr val="tx1"/>
                                        </a:solidFill>
                                        <a:latin typeface="Cambria Math"/>
                                      </a:rPr>
                                      <m:t>.</m:t>
                                    </m:r>
                                    <m:r>
                                      <a:rPr lang="en-US" sz="1600" b="0" i="1" smtClean="0">
                                        <a:solidFill>
                                          <a:schemeClr val="tx1"/>
                                        </a:solidFill>
                                        <a:latin typeface="Cambria Math"/>
                                      </a:rPr>
                                      <m:t>𝑡</m:t>
                                    </m:r>
                                    <m:r>
                                      <a:rPr lang="en-US" sz="1600" b="0" i="1" smtClean="0">
                                        <a:solidFill>
                                          <a:schemeClr val="tx1"/>
                                        </a:solidFill>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dirty="0">
                                            <a:solidFill>
                                              <a:schemeClr val="tx1"/>
                                            </a:solidFill>
                                            <a:latin typeface="Cambria Math"/>
                                            <a:ea typeface="MS PGothic" charset="0"/>
                                            <a:cs typeface="Cambria Math"/>
                                          </a:rPr>
                                          <m:t>)</m:t>
                                        </m:r>
                                      </m:e>
                                    </m:func>
                                  </m:e>
                                </m:nary>
                              </m:e>
                              <m:e>
                                <m:r>
                                  <a:rPr lang="en-US" sz="1600" i="1" dirty="0">
                                    <a:solidFill>
                                      <a:schemeClr val="tx1"/>
                                    </a:solidFill>
                                    <a:latin typeface="Cambria Math"/>
                                    <a:ea typeface="MS PGothic" charset="0"/>
                                  </a:rPr>
                                  <m:t>𝑖</m:t>
                                </m:r>
                                <m:r>
                                  <a:rPr lang="en-US" sz="1600" i="1" dirty="0">
                                    <a:solidFill>
                                      <a:schemeClr val="tx1"/>
                                    </a:solidFill>
                                    <a:latin typeface="Cambria Math"/>
                                    <a:ea typeface="MS PGothic" charset="0"/>
                                  </a:rPr>
                                  <m:t>=</m:t>
                                </m:r>
                                <m:r>
                                  <a:rPr lang="en-US" sz="1600" i="1" dirty="0">
                                    <a:solidFill>
                                      <a:schemeClr val="tx1"/>
                                    </a:solidFill>
                                    <a:latin typeface="Cambria Math"/>
                                    <a:ea typeface="MS PGothic" charset="0"/>
                                  </a:rPr>
                                  <m:t>𝑗</m:t>
                                </m:r>
                              </m:e>
                            </m:mr>
                            <m:mr>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min</m:t>
                                        </m:r>
                                      </m:e>
                                      <m:lim>
                                        <m:r>
                                          <a:rPr lang="en-US" sz="1600" i="1">
                                            <a:solidFill>
                                              <a:schemeClr val="tx1"/>
                                            </a:solidFill>
                                            <a:latin typeface="Cambria Math"/>
                                          </a:rPr>
                                          <m:t> </m:t>
                                        </m:r>
                                      </m:lim>
                                    </m:limLow>
                                  </m:fName>
                                  <m:e>
                                    <m:r>
                                      <a:rPr lang="en-US" sz="1600" i="1">
                                        <a:solidFill>
                                          <a:schemeClr val="tx1"/>
                                        </a:solidFill>
                                        <a:latin typeface="Cambria Math"/>
                                      </a:rPr>
                                      <m:t>[0,</m:t>
                                    </m:r>
                                  </m:e>
                                </m:func>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i="1">
                                        <a:solidFill>
                                          <a:schemeClr val="tx1"/>
                                        </a:solidFill>
                                        <a:latin typeface="Cambria Math"/>
                                      </a:rPr>
                                      <m:t>𝑘</m:t>
                                    </m:r>
                                    <m:r>
                                      <a:rPr lang="en-US" sz="1600" i="1">
                                        <a:solidFill>
                                          <a:schemeClr val="tx1"/>
                                        </a:solidFill>
                                        <a:latin typeface="Cambria Math"/>
                                      </a:rPr>
                                      <m:t> </m:t>
                                    </m:r>
                                    <m:r>
                                      <a:rPr lang="en-US" sz="1600" i="1">
                                        <a:solidFill>
                                          <a:schemeClr val="tx1"/>
                                        </a:solidFill>
                                        <a:latin typeface="Cambria Math"/>
                                      </a:rPr>
                                      <m:t>𝑠</m:t>
                                    </m:r>
                                    <m:r>
                                      <a:rPr lang="en-US" sz="1600" i="1">
                                        <a:solidFill>
                                          <a:schemeClr val="tx1"/>
                                        </a:solidFill>
                                        <a:latin typeface="Cambria Math"/>
                                      </a:rPr>
                                      <m:t>.</m:t>
                                    </m:r>
                                    <m:r>
                                      <a:rPr lang="en-US" sz="1600" i="1">
                                        <a:solidFill>
                                          <a:schemeClr val="tx1"/>
                                        </a:solidFill>
                                        <a:latin typeface="Cambria Math"/>
                                      </a:rPr>
                                      <m:t>𝑡</m:t>
                                    </m:r>
                                    <m:r>
                                      <a:rPr lang="en-US" sz="1600" b="0" i="1" smtClean="0">
                                        <a:solidFill>
                                          <a:schemeClr val="tx1"/>
                                        </a:solidFill>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r>
                                      <a:rPr lang="en-US" sz="1600" i="1">
                                        <a:solidFill>
                                          <a:schemeClr val="tx1"/>
                                        </a:solidFill>
                                        <a:latin typeface="Cambria Math"/>
                                        <a:ea typeface="Cambria Math"/>
                                      </a:rPr>
                                      <m:t>}</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dirty="0">
                                            <a:solidFill>
                                              <a:schemeClr val="tx1"/>
                                            </a:solidFill>
                                            <a:latin typeface="Cambria Math"/>
                                            <a:ea typeface="MS PGothic" charset="0"/>
                                            <a:cs typeface="Cambria Math"/>
                                          </a:rPr>
                                          <m:t>)</m:t>
                                        </m:r>
                                      </m:e>
                                    </m:func>
                                    <m:r>
                                      <a:rPr lang="en-US" sz="1600" i="1" dirty="0">
                                        <a:solidFill>
                                          <a:schemeClr val="tx1"/>
                                        </a:solidFill>
                                        <a:latin typeface="Cambria Math"/>
                                        <a:ea typeface="MS PGothic" charset="0"/>
                                        <a:cs typeface="Cambria Math"/>
                                      </a:rPr>
                                      <m:t>]</m:t>
                                    </m:r>
                                  </m:e>
                                </m:nary>
                              </m:e>
                              <m:e>
                                <m:r>
                                  <a:rPr lang="en-US" sz="1600" i="1">
                                    <a:solidFill>
                                      <a:schemeClr val="tx1"/>
                                    </a:solidFill>
                                    <a:latin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e>
                            </m:mr>
                          </m:m>
                        </m:e>
                      </m:d>
                    </m:oMath>
                  </m:oMathPara>
                </a14:m>
                <a:endParaRPr lang="en-US" sz="1600" dirty="0" smtClean="0">
                  <a:solidFill>
                    <a:schemeClr val="tx1"/>
                  </a:solidFill>
                  <a:latin typeface="Cambria Math"/>
                  <a:ea typeface="Cambria Math"/>
                </a:endParaRPr>
              </a:p>
              <a:p>
                <a:pPr marL="0" indent="0" fontAlgn="auto">
                  <a:spcBef>
                    <a:spcPts val="0"/>
                  </a:spcBef>
                  <a:spcAft>
                    <a:spcPts val="0"/>
                  </a:spcAft>
                  <a:buNone/>
                </a:pPr>
                <a:endParaRPr lang="en-US" sz="1600" dirty="0" smtClean="0">
                  <a:solidFill>
                    <a:schemeClr val="tx1"/>
                  </a:solidFill>
                  <a:latin typeface="Cambria Math"/>
                  <a:ea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ea typeface="Cambria Math"/>
                            </a:rPr>
                            <m:t>𝜏</m:t>
                          </m:r>
                        </m:e>
                        <m:sub>
                          <m:r>
                            <a:rPr lang="en-US" sz="1600" i="1">
                              <a:solidFill>
                                <a:schemeClr val="tx1"/>
                              </a:solidFill>
                              <a:latin typeface="Cambria Math"/>
                              <a:ea typeface="Cambria Math"/>
                            </a:rPr>
                            <m:t>𝑗</m:t>
                          </m:r>
                        </m:sub>
                        <m:sup>
                          <m:r>
                            <a:rPr lang="en-US" sz="1600" i="1">
                              <a:solidFill>
                                <a:schemeClr val="tx1"/>
                              </a:solidFill>
                              <a:latin typeface="Cambria Math"/>
                            </a:rPr>
                            <m:t>𝑙</m:t>
                          </m:r>
                          <m:r>
                            <a:rPr lang="en-US" sz="1600" i="1">
                              <a:solidFill>
                                <a:schemeClr val="tx1"/>
                              </a:solidFill>
                              <a:latin typeface="Cambria Math"/>
                            </a:rPr>
                            <m:t>+1</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𝑐</m:t>
                          </m:r>
                        </m:e>
                        <m:sub>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i="1">
                              <a:solidFill>
                                <a:schemeClr val="tx1"/>
                              </a:solidFill>
                              <a:latin typeface="Cambria Math"/>
                            </a:rPr>
                            <m:t>𝑘</m:t>
                          </m:r>
                          <m:r>
                            <a:rPr lang="en-US" sz="1600" i="1">
                              <a:solidFill>
                                <a:schemeClr val="tx1"/>
                              </a:solidFill>
                              <a:latin typeface="Cambria Math"/>
                            </a:rPr>
                            <m:t> </m:t>
                          </m:r>
                          <m:r>
                            <a:rPr lang="en-US" sz="1600" i="1">
                              <a:solidFill>
                                <a:schemeClr val="tx1"/>
                              </a:solidFill>
                              <a:latin typeface="Cambria Math"/>
                            </a:rPr>
                            <m:t>𝑠</m:t>
                          </m:r>
                          <m:r>
                            <a:rPr lang="en-US" sz="1600" i="1">
                              <a:solidFill>
                                <a:schemeClr val="tx1"/>
                              </a:solidFill>
                              <a:latin typeface="Cambria Math"/>
                            </a:rPr>
                            <m:t>.</m:t>
                          </m:r>
                          <m:r>
                            <a:rPr lang="en-US" sz="1600" i="1">
                              <a:solidFill>
                                <a:schemeClr val="tx1"/>
                              </a:solidFill>
                              <a:latin typeface="Cambria Math"/>
                            </a:rPr>
                            <m:t>𝑡</m:t>
                          </m:r>
                          <m:r>
                            <a:rPr lang="en-US" sz="1600" i="1">
                              <a:solidFill>
                                <a:schemeClr val="tx1"/>
                              </a:solidFill>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e>
                          </m:func>
                        </m:e>
                      </m:nary>
                    </m:oMath>
                  </m:oMathPara>
                </a14:m>
                <a:endParaRPr lang="en-US" sz="1600" b="0" dirty="0" smtClean="0">
                  <a:solidFill>
                    <a:schemeClr val="tx1"/>
                  </a:solidFill>
                  <a:latin typeface="Cambria Math"/>
                </a:endParaRPr>
              </a:p>
            </p:txBody>
          </p:sp>
        </mc:Choice>
        <mc:Fallback xmlns="">
          <p:sp>
            <p:nvSpPr>
              <p:cNvPr id="72" name="Content Placeholder 2"/>
              <p:cNvSpPr txBox="1">
                <a:spLocks noRot="1" noChangeAspect="1" noMove="1" noResize="1" noEditPoints="1" noAdjustHandles="1" noChangeArrowheads="1" noChangeShapeType="1" noTextEdit="1"/>
              </p:cNvSpPr>
              <p:nvPr/>
            </p:nvSpPr>
            <p:spPr>
              <a:xfrm>
                <a:off x="86031" y="3843472"/>
                <a:ext cx="6765809" cy="3205510"/>
              </a:xfrm>
              <a:prstGeom prst="rect">
                <a:avLst/>
              </a:prstGeom>
              <a:blipFill rotWithShape="1">
                <a:blip r:embed="rId8"/>
                <a:stretch>
                  <a:fillRect t="-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969181" y="3843472"/>
                <a:ext cx="4572000" cy="1294778"/>
              </a:xfrm>
              <a:prstGeom prst="rect">
                <a:avLst/>
              </a:prstGeom>
            </p:spPr>
            <p:txBody>
              <a:bodyPr>
                <a:spAutoFit/>
              </a:bodyPr>
              <a:lstStyle/>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𝑖</m:t>
                          </m:r>
                        </m:sub>
                        <m:sup>
                          <m:r>
                            <a:rPr lang="en-US" sz="1600" i="1">
                              <a:solidFill>
                                <a:schemeClr val="tx1"/>
                              </a:solidFill>
                              <a:latin typeface="Cambria Math"/>
                            </a:rPr>
                            <m:t>𝑙</m:t>
                          </m:r>
                          <m:r>
                            <a:rPr lang="en-US" sz="1600" i="1">
                              <a:solidFill>
                                <a:schemeClr val="tx1"/>
                              </a:solidFill>
                              <a:latin typeface="Cambria Math"/>
                            </a:rPr>
                            <m:t>−1</m:t>
                          </m:r>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b="0" i="1" smtClean="0">
                                  <a:solidFill>
                                    <a:schemeClr val="tx1"/>
                                  </a:solidFill>
                                  <a:latin typeface="Cambria Math"/>
                                </a:rPr>
                                <m:t>𝑗</m:t>
                              </m:r>
                            </m:lim>
                          </m:limLow>
                        </m:fName>
                        <m:e>
                          <m:r>
                            <a:rPr lang="en-US" sz="1600" i="1">
                              <a:solidFill>
                                <a:schemeClr val="tx1"/>
                              </a:solidFill>
                              <a:latin typeface="Cambria Math"/>
                            </a:rPr>
                            <m:t>(</m:t>
                          </m:r>
                        </m:e>
                      </m:func>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b="0" i="1" smtClean="0">
                              <a:solidFill>
                                <a:schemeClr val="tx1"/>
                              </a:solidFill>
                              <a:latin typeface="Cambria Math"/>
                            </a:rPr>
                            <m:t>𝑖𝑗</m:t>
                          </m:r>
                        </m:sub>
                        <m:sup>
                          <m:r>
                            <a:rPr lang="en-US" sz="1600" i="1">
                              <a:solidFill>
                                <a:schemeClr val="tx1"/>
                              </a:solidFill>
                              <a:latin typeface="Cambria Math"/>
                            </a:rPr>
                            <m:t>𝑙</m:t>
                          </m:r>
                        </m:sup>
                      </m:sSubSup>
                      <m:r>
                        <a:rPr lang="en-US" sz="1600">
                          <a:solidFill>
                            <a:schemeClr val="tx1"/>
                          </a:solidFill>
                          <a:latin typeface="Cambria Math"/>
                        </a:rPr>
                        <m:t>)</m:t>
                      </m:r>
                    </m:oMath>
                  </m:oMathPara>
                </a14:m>
                <a:endParaRPr lang="en-US" sz="1600" dirty="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cs typeface="Cambria Math"/>
                </a:endParaRPr>
              </a:p>
              <a:p>
                <a:pPr marL="0" indent="0" fontAlgn="auto">
                  <a:spcBef>
                    <a:spcPts val="0"/>
                  </a:spcBef>
                  <a:spcAft>
                    <a:spcPts val="0"/>
                  </a:spcAft>
                  <a:buNone/>
                </a:pPr>
                <a:endParaRPr lang="en-US" sz="1600" i="1" dirty="0" smtClean="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𝑖</m:t>
                          </m:r>
                        </m:sub>
                        <m:sup>
                          <m:r>
                            <a:rPr lang="en-US" sz="1600" i="1">
                              <a:solidFill>
                                <a:schemeClr val="tx1"/>
                              </a:solidFill>
                              <a:latin typeface="Cambria Math"/>
                            </a:rPr>
                            <m:t>𝑙</m:t>
                          </m:r>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smtClean="0">
                                  <a:solidFill>
                                    <a:schemeClr val="tx1"/>
                                  </a:solidFill>
                                  <a:latin typeface="Cambria Math"/>
                                </a:rPr>
                              </m:ctrlPr>
                            </m:limLowPr>
                            <m:e>
                              <m:r>
                                <m:rPr>
                                  <m:sty m:val="p"/>
                                </m:rPr>
                                <a:rPr lang="en-US" sz="1600">
                                  <a:solidFill>
                                    <a:schemeClr val="tx1"/>
                                  </a:solidFill>
                                  <a:latin typeface="Cambria Math"/>
                                </a:rPr>
                                <m:t>max</m:t>
                              </m:r>
                            </m:e>
                            <m:lim>
                              <m:r>
                                <a:rPr lang="en-US" sz="1600" b="0" i="1" smtClean="0">
                                  <a:solidFill>
                                    <a:schemeClr val="tx1"/>
                                  </a:solidFill>
                                  <a:latin typeface="Cambria Math"/>
                                </a:rPr>
                                <m:t>𝑘</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b="0" i="1" smtClean="0">
                              <a:solidFill>
                                <a:schemeClr val="tx1"/>
                              </a:solidFill>
                              <a:latin typeface="Cambria Math"/>
                            </a:rPr>
                            <m:t>)</m:t>
                          </m:r>
                        </m:e>
                      </m:func>
                    </m:oMath>
                  </m:oMathPara>
                </a14:m>
                <a:endParaRPr lang="en-US" sz="1600" dirty="0">
                  <a:solidFill>
                    <a:schemeClr val="tx1"/>
                  </a:solidFill>
                  <a:latin typeface="Cambria Math"/>
                  <a:cs typeface="Cambria Math"/>
                </a:endParaRPr>
              </a:p>
            </p:txBody>
          </p:sp>
        </mc:Choice>
        <mc:Fallback xmlns="">
          <p:sp>
            <p:nvSpPr>
              <p:cNvPr id="11" name="Rectangle 10"/>
              <p:cNvSpPr>
                <a:spLocks noRot="1" noChangeAspect="1" noMove="1" noResize="1" noEditPoints="1" noAdjustHandles="1" noChangeArrowheads="1" noChangeShapeType="1" noTextEdit="1"/>
              </p:cNvSpPr>
              <p:nvPr/>
            </p:nvSpPr>
            <p:spPr>
              <a:xfrm>
                <a:off x="5969181" y="3843472"/>
                <a:ext cx="4572000" cy="1294778"/>
              </a:xfrm>
              <a:prstGeom prst="rect">
                <a:avLst/>
              </a:prstGeom>
              <a:blipFill rotWithShape="1">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00733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Analytics</a:t>
            </a:r>
            <a:endParaRPr lang="en-US" dirty="0">
              <a:solidFill>
                <a:schemeClr val="accent2">
                  <a:lumMod val="75000"/>
                </a:schemeClr>
              </a:solidFill>
              <a:latin typeface="Calibri" charset="0"/>
              <a:ea typeface="MS PGothic" charset="0"/>
            </a:endParaRPr>
          </a:p>
        </p:txBody>
      </p:sp>
      <p:sp>
        <p:nvSpPr>
          <p:cNvPr id="8" name="Content Placeholder 6"/>
          <p:cNvSpPr>
            <a:spLocks noGrp="1"/>
          </p:cNvSpPr>
          <p:nvPr>
            <p:ph idx="1"/>
          </p:nvPr>
        </p:nvSpPr>
        <p:spPr>
          <a:xfrm>
            <a:off x="457200" y="2203450"/>
            <a:ext cx="8229600" cy="3922713"/>
          </a:xfrm>
        </p:spPr>
        <p:txBody>
          <a:bodyPr>
            <a:normAutofit/>
          </a:bodyPr>
          <a:lstStyle/>
          <a:p>
            <a:r>
              <a:rPr lang="en-US" dirty="0" smtClean="0">
                <a:latin typeface="Calibri" charset="0"/>
                <a:ea typeface="MS PGothic" charset="0"/>
              </a:rPr>
              <a:t>Apache Hadoop</a:t>
            </a:r>
          </a:p>
          <a:p>
            <a:pPr lvl="1"/>
            <a:r>
              <a:rPr lang="en-US" dirty="0" smtClean="0">
                <a:latin typeface="Calibri" charset="0"/>
                <a:ea typeface="MS PGothic" charset="0"/>
              </a:rPr>
              <a:t>Open source framework</a:t>
            </a:r>
          </a:p>
          <a:p>
            <a:pPr lvl="1"/>
            <a:r>
              <a:rPr lang="en-US" dirty="0" smtClean="0">
                <a:latin typeface="Calibri" charset="0"/>
                <a:ea typeface="MS PGothic" charset="0"/>
              </a:rPr>
              <a:t>Distributed processing of Big Data</a:t>
            </a:r>
          </a:p>
          <a:p>
            <a:pPr lvl="1"/>
            <a:r>
              <a:rPr lang="en-US" dirty="0" smtClean="0">
                <a:latin typeface="Calibri" charset="0"/>
                <a:ea typeface="MS PGothic" charset="0"/>
              </a:rPr>
              <a:t>Implements </a:t>
            </a:r>
            <a:r>
              <a:rPr lang="en-US" dirty="0" err="1" smtClean="0">
                <a:latin typeface="Calibri" charset="0"/>
                <a:ea typeface="MS PGothic" charset="0"/>
              </a:rPr>
              <a:t>MapReduce</a:t>
            </a:r>
            <a:r>
              <a:rPr lang="en-US" dirty="0" smtClean="0">
                <a:latin typeface="Calibri" charset="0"/>
                <a:ea typeface="MS PGothic" charset="0"/>
              </a:rPr>
              <a:t> paradigm</a:t>
            </a:r>
          </a:p>
          <a:p>
            <a:pPr lvl="2"/>
            <a:r>
              <a:rPr lang="en-US" dirty="0" smtClean="0">
                <a:latin typeface="Calibri" charset="0"/>
                <a:ea typeface="MS PGothic" charset="0"/>
              </a:rPr>
              <a:t>Map</a:t>
            </a:r>
          </a:p>
          <a:p>
            <a:pPr lvl="2"/>
            <a:r>
              <a:rPr lang="en-US" dirty="0" smtClean="0">
                <a:latin typeface="Calibri" charset="0"/>
                <a:ea typeface="MS PGothic" charset="0"/>
              </a:rPr>
              <a:t>Shuffle</a:t>
            </a:r>
          </a:p>
          <a:p>
            <a:pPr lvl="2"/>
            <a:r>
              <a:rPr lang="en-US" dirty="0" smtClean="0">
                <a:latin typeface="Calibri" charset="0"/>
                <a:ea typeface="MS PGothic" charset="0"/>
              </a:rPr>
              <a:t>Reduce</a:t>
            </a:r>
            <a:endParaRPr lang="en-US" dirty="0">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11</a:t>
            </a:fld>
            <a:endParaRPr lang="en-US"/>
          </a:p>
        </p:txBody>
      </p:sp>
      <p:pic>
        <p:nvPicPr>
          <p:cNvPr id="11" name="Picture 10"/>
          <p:cNvPicPr>
            <a:picLocks noChangeAspect="1"/>
          </p:cNvPicPr>
          <p:nvPr/>
        </p:nvPicPr>
        <p:blipFill>
          <a:blip r:embed="rId2"/>
          <a:stretch>
            <a:fillRect/>
          </a:stretch>
        </p:blipFill>
        <p:spPr>
          <a:xfrm>
            <a:off x="1746504" y="5240508"/>
            <a:ext cx="5648428" cy="1338678"/>
          </a:xfrm>
          <a:prstGeom prst="rect">
            <a:avLst/>
          </a:prstGeom>
        </p:spPr>
      </p:pic>
    </p:spTree>
    <p:extLst>
      <p:ext uri="{BB962C8B-B14F-4D97-AF65-F5344CB8AC3E}">
        <p14:creationId xmlns:p14="http://schemas.microsoft.com/office/powerpoint/2010/main" val="1281684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 Overview</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12</a:t>
            </a:fld>
            <a:endParaRPr lang="en-US"/>
          </a:p>
        </p:txBody>
      </p:sp>
      <p:sp>
        <p:nvSpPr>
          <p:cNvPr id="2" name="TextBox 1"/>
          <p:cNvSpPr txBox="1"/>
          <p:nvPr/>
        </p:nvSpPr>
        <p:spPr>
          <a:xfrm>
            <a:off x="558800" y="2095500"/>
            <a:ext cx="1371600" cy="3539430"/>
          </a:xfrm>
          <a:prstGeom prst="rect">
            <a:avLst/>
          </a:prstGeom>
          <a:noFill/>
        </p:spPr>
        <p:txBody>
          <a:bodyPr wrap="square" rtlCol="0">
            <a:spAutoFit/>
          </a:bodyPr>
          <a:lstStyle/>
          <a:p>
            <a:pPr algn="r"/>
            <a:r>
              <a:rPr lang="en-US" sz="2800" b="1" dirty="0" smtClean="0"/>
              <a:t>[Step 0]</a:t>
            </a:r>
          </a:p>
          <a:p>
            <a:pPr algn="r"/>
            <a:endParaRPr lang="en-US" sz="2800" b="1" dirty="0"/>
          </a:p>
          <a:p>
            <a:pPr algn="r"/>
            <a:endParaRPr lang="en-US" sz="2800" b="1" dirty="0" smtClean="0"/>
          </a:p>
          <a:p>
            <a:pPr algn="r"/>
            <a:r>
              <a:rPr lang="en-US" sz="2800" b="1" dirty="0" smtClean="0"/>
              <a:t>[Step 1]</a:t>
            </a:r>
          </a:p>
          <a:p>
            <a:pPr algn="r"/>
            <a:endParaRPr lang="en-US" sz="2800" b="1" dirty="0"/>
          </a:p>
          <a:p>
            <a:pPr algn="r"/>
            <a:r>
              <a:rPr lang="en-US" sz="2800" b="1" dirty="0" smtClean="0"/>
              <a:t>[Step 2]</a:t>
            </a:r>
          </a:p>
          <a:p>
            <a:pPr algn="r"/>
            <a:endParaRPr lang="en-US" sz="2800" b="1" dirty="0" smtClean="0"/>
          </a:p>
          <a:p>
            <a:pPr algn="r"/>
            <a:r>
              <a:rPr lang="en-US" sz="2800" b="1" dirty="0" smtClean="0"/>
              <a:t>[Step3]</a:t>
            </a:r>
            <a:endParaRPr lang="en-US" sz="2800" dirty="0"/>
          </a:p>
        </p:txBody>
      </p:sp>
      <mc:AlternateContent xmlns:mc="http://schemas.openxmlformats.org/markup-compatibility/2006" xmlns:a14="http://schemas.microsoft.com/office/drawing/2010/main">
        <mc:Choice Requires="a14">
          <p:sp>
            <p:nvSpPr>
              <p:cNvPr id="7" name="TextBox 6"/>
              <p:cNvSpPr txBox="1"/>
              <p:nvPr/>
            </p:nvSpPr>
            <p:spPr>
              <a:xfrm>
                <a:off x="1930400" y="2095500"/>
                <a:ext cx="6159500" cy="3970318"/>
              </a:xfrm>
              <a:prstGeom prst="rect">
                <a:avLst/>
              </a:prstGeom>
              <a:noFill/>
            </p:spPr>
            <p:txBody>
              <a:bodyPr wrap="square" rtlCol="0">
                <a:spAutoFit/>
              </a:bodyPr>
              <a:lstStyle/>
              <a:p>
                <a:r>
                  <a:rPr lang="en-US" sz="2800" dirty="0" smtClean="0"/>
                  <a:t>Preprocessing: Clean data, </a:t>
                </a:r>
                <a:r>
                  <a:rPr lang="en-US" sz="2800" dirty="0" err="1" smtClean="0"/>
                  <a:t>vectorize</a:t>
                </a:r>
                <a:r>
                  <a:rPr lang="en-US" sz="2800" dirty="0" smtClean="0"/>
                  <a:t>, construct Similarity Matrix</a:t>
                </a:r>
              </a:p>
              <a:p>
                <a:endParaRPr lang="en-US" sz="2800" dirty="0" smtClean="0"/>
              </a:p>
              <a:p>
                <a:r>
                  <a:rPr lang="en-US" sz="2800" dirty="0" smtClean="0"/>
                  <a:t>Update </a:t>
                </a:r>
                <a14:m>
                  <m:oMath xmlns:m="http://schemas.openxmlformats.org/officeDocument/2006/math">
                    <m:r>
                      <a:rPr lang="en-US" sz="2800" b="0" i="1" smtClean="0">
                        <a:latin typeface="Cambria Math"/>
                      </a:rPr>
                      <m:t>𝜏</m:t>
                    </m:r>
                    <m:r>
                      <a:rPr lang="en-US" sz="2800" b="0" i="1" smtClean="0">
                        <a:latin typeface="Cambria Math"/>
                      </a:rPr>
                      <m:t>, </m:t>
                    </m:r>
                    <m:r>
                      <a:rPr lang="en-US" sz="2800" b="0" i="1" smtClean="0">
                        <a:latin typeface="Cambria Math"/>
                      </a:rPr>
                      <m:t>𝑐</m:t>
                    </m:r>
                    <m:r>
                      <a:rPr lang="en-US" sz="2800" b="0" i="1" smtClean="0">
                        <a:latin typeface="Cambria Math"/>
                      </a:rPr>
                      <m:t>, </m:t>
                    </m:r>
                    <m:r>
                      <a:rPr lang="en-US" sz="2800" b="0" i="1" smtClean="0">
                        <a:latin typeface="Cambria Math"/>
                      </a:rPr>
                      <m:t>𝜌</m:t>
                    </m:r>
                  </m:oMath>
                </a14:m>
                <a:endParaRPr lang="en-US" sz="2800" dirty="0" smtClean="0"/>
              </a:p>
              <a:p>
                <a:endParaRPr lang="en-US" sz="2800" dirty="0"/>
              </a:p>
              <a:p>
                <a:r>
                  <a:rPr lang="en-US" sz="2800" dirty="0" smtClean="0"/>
                  <a:t>Update </a:t>
                </a:r>
                <a14:m>
                  <m:oMath xmlns:m="http://schemas.openxmlformats.org/officeDocument/2006/math">
                    <m:r>
                      <a:rPr lang="en-US" sz="2800" b="0" i="1" smtClean="0">
                        <a:latin typeface="Cambria Math"/>
                      </a:rPr>
                      <m:t>𝜙</m:t>
                    </m:r>
                    <m:r>
                      <a:rPr lang="en-US" sz="2800" b="0" i="1" smtClean="0">
                        <a:latin typeface="Cambria Math"/>
                      </a:rPr>
                      <m:t>, </m:t>
                    </m:r>
                    <m:r>
                      <a:rPr lang="en-US" sz="2800" b="0" i="1" smtClean="0">
                        <a:latin typeface="Cambria Math"/>
                      </a:rPr>
                      <m:t>𝛼</m:t>
                    </m:r>
                  </m:oMath>
                </a14:m>
                <a:r>
                  <a:rPr lang="en-US" sz="2800" dirty="0" smtClean="0"/>
                  <a:t>	(</a:t>
                </a:r>
                <a:r>
                  <a:rPr lang="en-US" sz="2800" dirty="0" err="1" smtClean="0"/>
                  <a:t>goto</a:t>
                </a:r>
                <a:r>
                  <a:rPr lang="en-US" sz="2800" dirty="0" smtClean="0"/>
                  <a:t>: Step 1)</a:t>
                </a:r>
              </a:p>
              <a:p>
                <a:endParaRPr lang="en-US" sz="2800" dirty="0"/>
              </a:p>
              <a:p>
                <a:r>
                  <a:rPr lang="en-US" sz="2800" dirty="0" smtClean="0"/>
                  <a:t>Extract exemplars and cluster assignments</a:t>
                </a:r>
                <a:endParaRPr lang="en-US"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930400" y="2095500"/>
                <a:ext cx="6159500" cy="3970318"/>
              </a:xfrm>
              <a:prstGeom prst="rect">
                <a:avLst/>
              </a:prstGeom>
              <a:blipFill rotWithShape="1">
                <a:blip r:embed="rId2"/>
                <a:stretch>
                  <a:fillRect l="-2079" t="-1382" b="-3533"/>
                </a:stretch>
              </a:blipFill>
            </p:spPr>
            <p:txBody>
              <a:bodyPr/>
              <a:lstStyle/>
              <a:p>
                <a:r>
                  <a:rPr lang="en-US">
                    <a:noFill/>
                  </a:rPr>
                  <a:t> </a:t>
                </a:r>
              </a:p>
            </p:txBody>
          </p:sp>
        </mc:Fallback>
      </mc:AlternateContent>
    </p:spTree>
    <p:extLst>
      <p:ext uri="{BB962C8B-B14F-4D97-AF65-F5344CB8AC3E}">
        <p14:creationId xmlns:p14="http://schemas.microsoft.com/office/powerpoint/2010/main" val="42318323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 [Step 1]</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13</a:t>
            </a:fld>
            <a:endParaRPr lang="en-US"/>
          </a:p>
        </p:txBody>
      </p:sp>
      <p:sp>
        <p:nvSpPr>
          <p:cNvPr id="2" name="TextBox 1"/>
          <p:cNvSpPr txBox="1"/>
          <p:nvPr/>
        </p:nvSpPr>
        <p:spPr>
          <a:xfrm>
            <a:off x="165100" y="2095500"/>
            <a:ext cx="1765300" cy="4401205"/>
          </a:xfrm>
          <a:prstGeom prst="rect">
            <a:avLst/>
          </a:prstGeom>
          <a:noFill/>
        </p:spPr>
        <p:txBody>
          <a:bodyPr wrap="square" rtlCol="0">
            <a:spAutoFit/>
          </a:bodyPr>
          <a:lstStyle/>
          <a:p>
            <a:pPr algn="r"/>
            <a:r>
              <a:rPr lang="en-US" sz="2800" b="1" dirty="0" smtClean="0"/>
              <a:t>[Step 1]</a:t>
            </a:r>
          </a:p>
          <a:p>
            <a:pPr algn="r"/>
            <a:endParaRPr lang="en-US" sz="2800" b="1" dirty="0" smtClean="0"/>
          </a:p>
          <a:p>
            <a:pPr algn="r"/>
            <a:r>
              <a:rPr lang="en-US" sz="2800" b="1" dirty="0" smtClean="0"/>
              <a:t>[Input]</a:t>
            </a:r>
          </a:p>
          <a:p>
            <a:pPr algn="r"/>
            <a:endParaRPr lang="en-US" sz="2800" b="1" dirty="0"/>
          </a:p>
          <a:p>
            <a:pPr algn="r"/>
            <a:r>
              <a:rPr lang="en-US" sz="2800" b="1" dirty="0" smtClean="0"/>
              <a:t>[Map]</a:t>
            </a:r>
          </a:p>
          <a:p>
            <a:pPr algn="r"/>
            <a:endParaRPr lang="en-US" sz="2800" b="1" dirty="0"/>
          </a:p>
          <a:p>
            <a:pPr algn="r"/>
            <a:endParaRPr lang="en-US" sz="2800" b="1" dirty="0" smtClean="0"/>
          </a:p>
          <a:p>
            <a:pPr algn="r"/>
            <a:r>
              <a:rPr lang="en-US" sz="2800" b="1" dirty="0" smtClean="0"/>
              <a:t>[Reduce]</a:t>
            </a:r>
          </a:p>
          <a:p>
            <a:pPr algn="r"/>
            <a:endParaRPr lang="en-US" sz="2800" b="1" dirty="0"/>
          </a:p>
          <a:p>
            <a:pPr algn="r"/>
            <a:r>
              <a:rPr lang="en-US" sz="2800" b="1" dirty="0" smtClean="0"/>
              <a:t>[Output]</a:t>
            </a:r>
          </a:p>
        </p:txBody>
      </p:sp>
      <mc:AlternateContent xmlns:mc="http://schemas.openxmlformats.org/markup-compatibility/2006" xmlns:a14="http://schemas.microsoft.com/office/drawing/2010/main">
        <mc:Choice Requires="a14">
          <p:sp>
            <p:nvSpPr>
              <p:cNvPr id="7" name="TextBox 6"/>
              <p:cNvSpPr txBox="1"/>
              <p:nvPr/>
            </p:nvSpPr>
            <p:spPr>
              <a:xfrm>
                <a:off x="1930400" y="2095500"/>
                <a:ext cx="6159500" cy="4401205"/>
              </a:xfrm>
              <a:prstGeom prst="rect">
                <a:avLst/>
              </a:prstGeom>
              <a:noFill/>
            </p:spPr>
            <p:txBody>
              <a:bodyPr wrap="square" rtlCol="0">
                <a:spAutoFit/>
              </a:bodyPr>
              <a:lstStyle/>
              <a:p>
                <a:r>
                  <a:rPr lang="en-US" sz="2800" dirty="0" smtClean="0"/>
                  <a:t>Update </a:t>
                </a:r>
                <a14:m>
                  <m:oMath xmlns:m="http://schemas.openxmlformats.org/officeDocument/2006/math">
                    <m:r>
                      <a:rPr lang="en-US" sz="2800" b="0" i="1" smtClean="0">
                        <a:latin typeface="Cambria Math"/>
                      </a:rPr>
                      <m:t>𝜏</m:t>
                    </m:r>
                    <m:r>
                      <a:rPr lang="en-US" sz="2800" b="0" i="1" smtClean="0">
                        <a:latin typeface="Cambria Math"/>
                      </a:rPr>
                      <m:t>, </m:t>
                    </m:r>
                    <m:r>
                      <a:rPr lang="en-US" sz="2800" b="0" i="1" smtClean="0">
                        <a:latin typeface="Cambria Math"/>
                      </a:rPr>
                      <m:t>𝑐</m:t>
                    </m:r>
                    <m:r>
                      <a:rPr lang="en-US" sz="2800" b="0" i="1" smtClean="0">
                        <a:latin typeface="Cambria Math"/>
                      </a:rPr>
                      <m:t>, </m:t>
                    </m:r>
                    <m:r>
                      <a:rPr lang="en-US" sz="2800" b="0" i="1" smtClean="0">
                        <a:latin typeface="Cambria Math"/>
                      </a:rPr>
                      <m:t>𝜌</m:t>
                    </m:r>
                  </m:oMath>
                </a14:m>
                <a:endParaRPr lang="en-US" sz="2800" dirty="0"/>
              </a:p>
              <a:p>
                <a:endParaRPr lang="en-US" sz="2800" dirty="0" smtClean="0"/>
              </a:p>
              <a:p>
                <a:r>
                  <a:rPr lang="en-US" sz="2800" i="1" dirty="0" smtClean="0"/>
                  <a:t>Exemplar-Based</a:t>
                </a:r>
                <a:r>
                  <a:rPr lang="en-US" sz="2800" dirty="0" smtClean="0"/>
                  <a:t> scheme</a:t>
                </a:r>
                <a:endParaRPr lang="en-US" sz="2800" i="1" dirty="0" smtClean="0"/>
              </a:p>
              <a:p>
                <a:endParaRPr lang="en-US" sz="2800" dirty="0"/>
              </a:p>
              <a:p>
                <a:r>
                  <a:rPr lang="en-US" sz="2800" dirty="0" smtClean="0"/>
                  <a:t>Select values along exemplar-based vectors, pair up with node-based indices.</a:t>
                </a:r>
              </a:p>
              <a:p>
                <a:endParaRPr lang="en-US" sz="2800" dirty="0"/>
              </a:p>
              <a:p>
                <a:r>
                  <a:rPr lang="en-US" sz="2800" dirty="0" smtClean="0"/>
                  <a:t>Update according to equations.</a:t>
                </a:r>
              </a:p>
              <a:p>
                <a:endParaRPr lang="en-US" sz="2800" dirty="0"/>
              </a:p>
              <a:p>
                <a:r>
                  <a:rPr lang="en-US" sz="2800" i="1" dirty="0" smtClean="0"/>
                  <a:t>Node-Based</a:t>
                </a:r>
                <a:r>
                  <a:rPr lang="en-US" sz="2800" dirty="0" smtClean="0"/>
                  <a:t> scheme</a:t>
                </a:r>
                <a:endParaRPr lang="en-US"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930400" y="2095500"/>
                <a:ext cx="6159500" cy="4401205"/>
              </a:xfrm>
              <a:prstGeom prst="rect">
                <a:avLst/>
              </a:prstGeom>
              <a:blipFill rotWithShape="1">
                <a:blip r:embed="rId2"/>
                <a:stretch>
                  <a:fillRect l="-2079" t="-1247" r="-891" b="-3047"/>
                </a:stretch>
              </a:blipFill>
            </p:spPr>
            <p:txBody>
              <a:bodyPr/>
              <a:lstStyle/>
              <a:p>
                <a:r>
                  <a:rPr lang="en-US">
                    <a:noFill/>
                  </a:rPr>
                  <a:t> </a:t>
                </a:r>
              </a:p>
            </p:txBody>
          </p:sp>
        </mc:Fallback>
      </mc:AlternateContent>
    </p:spTree>
    <p:extLst>
      <p:ext uri="{BB962C8B-B14F-4D97-AF65-F5344CB8AC3E}">
        <p14:creationId xmlns:p14="http://schemas.microsoft.com/office/powerpoint/2010/main" val="335078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 [Step 2]</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14</a:t>
            </a:fld>
            <a:endParaRPr lang="en-US"/>
          </a:p>
        </p:txBody>
      </p:sp>
      <p:sp>
        <p:nvSpPr>
          <p:cNvPr id="2" name="TextBox 1"/>
          <p:cNvSpPr txBox="1"/>
          <p:nvPr/>
        </p:nvSpPr>
        <p:spPr>
          <a:xfrm>
            <a:off x="165100" y="2095500"/>
            <a:ext cx="1765300" cy="4401205"/>
          </a:xfrm>
          <a:prstGeom prst="rect">
            <a:avLst/>
          </a:prstGeom>
          <a:noFill/>
        </p:spPr>
        <p:txBody>
          <a:bodyPr wrap="square" rtlCol="0">
            <a:spAutoFit/>
          </a:bodyPr>
          <a:lstStyle/>
          <a:p>
            <a:pPr algn="r"/>
            <a:r>
              <a:rPr lang="en-US" sz="2800" b="1" dirty="0" smtClean="0"/>
              <a:t>[Step 2]</a:t>
            </a:r>
          </a:p>
          <a:p>
            <a:pPr algn="r"/>
            <a:endParaRPr lang="en-US" sz="2800" b="1" dirty="0" smtClean="0"/>
          </a:p>
          <a:p>
            <a:pPr algn="r"/>
            <a:r>
              <a:rPr lang="en-US" sz="2800" b="1" dirty="0" smtClean="0"/>
              <a:t>[Input]</a:t>
            </a:r>
          </a:p>
          <a:p>
            <a:pPr algn="r"/>
            <a:endParaRPr lang="en-US" sz="2800" b="1" dirty="0"/>
          </a:p>
          <a:p>
            <a:pPr algn="r"/>
            <a:r>
              <a:rPr lang="en-US" sz="2800" b="1" dirty="0" smtClean="0"/>
              <a:t>[Map]</a:t>
            </a:r>
          </a:p>
          <a:p>
            <a:pPr algn="r"/>
            <a:endParaRPr lang="en-US" sz="2800" b="1" dirty="0"/>
          </a:p>
          <a:p>
            <a:pPr algn="r"/>
            <a:endParaRPr lang="en-US" sz="2800" b="1" dirty="0" smtClean="0"/>
          </a:p>
          <a:p>
            <a:pPr algn="r"/>
            <a:r>
              <a:rPr lang="en-US" sz="2800" b="1" dirty="0" smtClean="0"/>
              <a:t>[Reduce]</a:t>
            </a:r>
          </a:p>
          <a:p>
            <a:pPr algn="r"/>
            <a:endParaRPr lang="en-US" sz="2800" b="1" dirty="0"/>
          </a:p>
          <a:p>
            <a:pPr algn="r"/>
            <a:r>
              <a:rPr lang="en-US" sz="2800" b="1" dirty="0" smtClean="0"/>
              <a:t>[Output]</a:t>
            </a:r>
          </a:p>
        </p:txBody>
      </p:sp>
      <mc:AlternateContent xmlns:mc="http://schemas.openxmlformats.org/markup-compatibility/2006" xmlns:a14="http://schemas.microsoft.com/office/drawing/2010/main">
        <mc:Choice Requires="a14">
          <p:sp>
            <p:nvSpPr>
              <p:cNvPr id="7" name="TextBox 6"/>
              <p:cNvSpPr txBox="1"/>
              <p:nvPr/>
            </p:nvSpPr>
            <p:spPr>
              <a:xfrm>
                <a:off x="1930400" y="2095500"/>
                <a:ext cx="6159500" cy="4401205"/>
              </a:xfrm>
              <a:prstGeom prst="rect">
                <a:avLst/>
              </a:prstGeom>
              <a:noFill/>
            </p:spPr>
            <p:txBody>
              <a:bodyPr wrap="square" rtlCol="0">
                <a:spAutoFit/>
              </a:bodyPr>
              <a:lstStyle/>
              <a:p>
                <a:r>
                  <a:rPr lang="en-US" sz="2800" dirty="0" smtClean="0"/>
                  <a:t>Update </a:t>
                </a:r>
                <a14:m>
                  <m:oMath xmlns:m="http://schemas.openxmlformats.org/officeDocument/2006/math">
                    <m:r>
                      <a:rPr lang="en-US" sz="2800" b="0" i="1" smtClean="0">
                        <a:latin typeface="Cambria Math"/>
                      </a:rPr>
                      <m:t>𝜙</m:t>
                    </m:r>
                    <m:r>
                      <a:rPr lang="en-US" sz="2800" b="0" i="1" smtClean="0">
                        <a:latin typeface="Cambria Math"/>
                      </a:rPr>
                      <m:t>, </m:t>
                    </m:r>
                    <m:r>
                      <a:rPr lang="en-US" sz="2800" b="0" i="1" smtClean="0">
                        <a:latin typeface="Cambria Math"/>
                      </a:rPr>
                      <m:t>𝛼</m:t>
                    </m:r>
                  </m:oMath>
                </a14:m>
                <a:endParaRPr lang="en-US" sz="2800" dirty="0"/>
              </a:p>
              <a:p>
                <a:endParaRPr lang="en-US" sz="2800" dirty="0" smtClean="0"/>
              </a:p>
              <a:p>
                <a:r>
                  <a:rPr lang="en-US" sz="2800" i="1" dirty="0" smtClean="0"/>
                  <a:t>Node-Based</a:t>
                </a:r>
                <a:r>
                  <a:rPr lang="en-US" sz="2800" dirty="0" smtClean="0"/>
                  <a:t> scheme</a:t>
                </a:r>
                <a:endParaRPr lang="en-US" sz="2800" i="1" dirty="0" smtClean="0"/>
              </a:p>
              <a:p>
                <a:endParaRPr lang="en-US" sz="2800" dirty="0"/>
              </a:p>
              <a:p>
                <a:r>
                  <a:rPr lang="en-US" sz="2800" dirty="0" smtClean="0"/>
                  <a:t>Select values along node-based vectors, pair up with exemplar-based indices.</a:t>
                </a:r>
              </a:p>
              <a:p>
                <a:endParaRPr lang="en-US" sz="2800" dirty="0"/>
              </a:p>
              <a:p>
                <a:r>
                  <a:rPr lang="en-US" sz="2800" dirty="0" smtClean="0"/>
                  <a:t>Update according to equations.</a:t>
                </a:r>
              </a:p>
              <a:p>
                <a:endParaRPr lang="en-US" sz="2800" dirty="0"/>
              </a:p>
              <a:p>
                <a:r>
                  <a:rPr lang="en-US" sz="2800" i="1" dirty="0" smtClean="0"/>
                  <a:t>Exemplar-Based</a:t>
                </a:r>
                <a:r>
                  <a:rPr lang="en-US" sz="2800" dirty="0" smtClean="0"/>
                  <a:t> scheme; iterate.</a:t>
                </a:r>
                <a:endParaRPr lang="en-US"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930400" y="2095500"/>
                <a:ext cx="6159500" cy="4401205"/>
              </a:xfrm>
              <a:prstGeom prst="rect">
                <a:avLst/>
              </a:prstGeom>
              <a:blipFill rotWithShape="1">
                <a:blip r:embed="rId2"/>
                <a:stretch>
                  <a:fillRect l="-2079" t="-1247" b="-3047"/>
                </a:stretch>
              </a:blipFill>
            </p:spPr>
            <p:txBody>
              <a:bodyPr/>
              <a:lstStyle/>
              <a:p>
                <a:r>
                  <a:rPr lang="en-US">
                    <a:noFill/>
                  </a:rPr>
                  <a:t> </a:t>
                </a:r>
              </a:p>
            </p:txBody>
          </p:sp>
        </mc:Fallback>
      </mc:AlternateContent>
    </p:spTree>
    <p:extLst>
      <p:ext uri="{BB962C8B-B14F-4D97-AF65-F5344CB8AC3E}">
        <p14:creationId xmlns:p14="http://schemas.microsoft.com/office/powerpoint/2010/main" val="3737718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 [Step 3]</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15</a:t>
            </a:fld>
            <a:endParaRPr lang="en-US"/>
          </a:p>
        </p:txBody>
      </p:sp>
      <p:sp>
        <p:nvSpPr>
          <p:cNvPr id="2" name="TextBox 1"/>
          <p:cNvSpPr txBox="1"/>
          <p:nvPr/>
        </p:nvSpPr>
        <p:spPr>
          <a:xfrm>
            <a:off x="165100" y="2095500"/>
            <a:ext cx="1765300" cy="4401205"/>
          </a:xfrm>
          <a:prstGeom prst="rect">
            <a:avLst/>
          </a:prstGeom>
          <a:noFill/>
        </p:spPr>
        <p:txBody>
          <a:bodyPr wrap="square" rtlCol="0">
            <a:spAutoFit/>
          </a:bodyPr>
          <a:lstStyle/>
          <a:p>
            <a:pPr algn="r"/>
            <a:r>
              <a:rPr lang="en-US" sz="2800" b="1" dirty="0" smtClean="0"/>
              <a:t>[Step 3]</a:t>
            </a:r>
          </a:p>
          <a:p>
            <a:pPr algn="r"/>
            <a:endParaRPr lang="en-US" sz="2800" b="1" dirty="0" smtClean="0"/>
          </a:p>
          <a:p>
            <a:pPr algn="r"/>
            <a:r>
              <a:rPr lang="en-US" sz="2800" b="1" dirty="0" smtClean="0"/>
              <a:t>[Input]</a:t>
            </a:r>
          </a:p>
          <a:p>
            <a:pPr algn="r"/>
            <a:endParaRPr lang="en-US" sz="2800" b="1" dirty="0"/>
          </a:p>
          <a:p>
            <a:pPr algn="r"/>
            <a:r>
              <a:rPr lang="en-US" sz="2800" b="1" dirty="0" smtClean="0"/>
              <a:t>[Map]</a:t>
            </a:r>
          </a:p>
          <a:p>
            <a:pPr algn="r"/>
            <a:endParaRPr lang="en-US" sz="2800" b="1" dirty="0"/>
          </a:p>
          <a:p>
            <a:pPr algn="r"/>
            <a:endParaRPr lang="en-US" sz="2800" b="1" dirty="0" smtClean="0"/>
          </a:p>
          <a:p>
            <a:pPr algn="r"/>
            <a:r>
              <a:rPr lang="en-US" sz="2800" b="1" dirty="0" smtClean="0"/>
              <a:t>[Reduce]</a:t>
            </a:r>
          </a:p>
          <a:p>
            <a:pPr algn="r"/>
            <a:endParaRPr lang="en-US" sz="2800" b="1" dirty="0"/>
          </a:p>
          <a:p>
            <a:pPr algn="r"/>
            <a:r>
              <a:rPr lang="en-US" sz="2800" b="1" dirty="0" smtClean="0"/>
              <a:t>[Output]</a:t>
            </a:r>
          </a:p>
        </p:txBody>
      </p:sp>
      <mc:AlternateContent xmlns:mc="http://schemas.openxmlformats.org/markup-compatibility/2006" xmlns:a14="http://schemas.microsoft.com/office/drawing/2010/main">
        <mc:Choice Requires="a14">
          <p:sp>
            <p:nvSpPr>
              <p:cNvPr id="7" name="TextBox 6"/>
              <p:cNvSpPr txBox="1"/>
              <p:nvPr/>
            </p:nvSpPr>
            <p:spPr>
              <a:xfrm>
                <a:off x="1930400" y="2095500"/>
                <a:ext cx="6159500" cy="4401205"/>
              </a:xfrm>
              <a:prstGeom prst="rect">
                <a:avLst/>
              </a:prstGeom>
              <a:noFill/>
            </p:spPr>
            <p:txBody>
              <a:bodyPr wrap="square" rtlCol="0">
                <a:spAutoFit/>
              </a:bodyPr>
              <a:lstStyle/>
              <a:p>
                <a:r>
                  <a:rPr lang="en-US" sz="2800" dirty="0" smtClean="0"/>
                  <a:t>Extract Cluster Assignments</a:t>
                </a:r>
                <a:endParaRPr lang="en-US" sz="2800" dirty="0"/>
              </a:p>
              <a:p>
                <a:endParaRPr lang="en-US" sz="2800" dirty="0" smtClean="0"/>
              </a:p>
              <a:p>
                <a:r>
                  <a:rPr lang="en-US" sz="2800" i="1" dirty="0" smtClean="0"/>
                  <a:t>Exemplar-Based</a:t>
                </a:r>
                <a:r>
                  <a:rPr lang="en-US" sz="2800" dirty="0" smtClean="0"/>
                  <a:t> scheme</a:t>
                </a:r>
                <a:endParaRPr lang="en-US" sz="2800" i="1" dirty="0" smtClean="0"/>
              </a:p>
              <a:p>
                <a:endParaRPr lang="en-US" sz="2800" dirty="0"/>
              </a:p>
              <a:p>
                <a:r>
                  <a:rPr lang="en-US" sz="2800" dirty="0" smtClean="0"/>
                  <a:t>Select diagonal entries from values along node-based vectors from</a:t>
                </a:r>
                <a:r>
                  <a:rPr lang="en-US" sz="2800" dirty="0"/>
                  <a:t> </a:t>
                </a:r>
                <a14:m>
                  <m:oMath xmlns:m="http://schemas.openxmlformats.org/officeDocument/2006/math">
                    <m:r>
                      <a:rPr lang="en-US" sz="2800" i="1">
                        <a:latin typeface="Cambria Math"/>
                      </a:rPr>
                      <m:t>𝛼</m:t>
                    </m:r>
                  </m:oMath>
                </a14:m>
                <a:r>
                  <a:rPr lang="en-US" sz="2800" dirty="0" smtClean="0"/>
                  <a:t> and </a:t>
                </a:r>
                <a14:m>
                  <m:oMath xmlns:m="http://schemas.openxmlformats.org/officeDocument/2006/math">
                    <m:r>
                      <m:rPr>
                        <m:sty m:val="p"/>
                      </m:rPr>
                      <a:rPr lang="en-US" sz="2800" b="0" i="1" smtClean="0">
                        <a:latin typeface="Cambria Math"/>
                      </a:rPr>
                      <m:t>ρ</m:t>
                    </m:r>
                  </m:oMath>
                </a14:m>
                <a:r>
                  <a:rPr lang="en-US" sz="2800" dirty="0" smtClean="0"/>
                  <a:t>.</a:t>
                </a:r>
              </a:p>
              <a:p>
                <a:endParaRPr lang="en-US" sz="2800" dirty="0"/>
              </a:p>
              <a:p>
                <a:r>
                  <a:rPr lang="en-US" sz="2800" dirty="0" smtClean="0"/>
                  <a:t>Select maximum values, as per equation.</a:t>
                </a:r>
              </a:p>
              <a:p>
                <a:endParaRPr lang="en-US" sz="2800" dirty="0"/>
              </a:p>
              <a:p>
                <a:r>
                  <a:rPr lang="en-US" sz="2800" dirty="0" smtClean="0"/>
                  <a:t>Map nodes to corresponding exemplars.</a:t>
                </a:r>
                <a:endParaRPr lang="en-US"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930400" y="2095500"/>
                <a:ext cx="6159500" cy="4401205"/>
              </a:xfrm>
              <a:prstGeom prst="rect">
                <a:avLst/>
              </a:prstGeom>
              <a:blipFill rotWithShape="1">
                <a:blip r:embed="rId2"/>
                <a:stretch>
                  <a:fillRect l="-2079" t="-1247" r="-2079" b="-3047"/>
                </a:stretch>
              </a:blipFill>
            </p:spPr>
            <p:txBody>
              <a:bodyPr/>
              <a:lstStyle/>
              <a:p>
                <a:r>
                  <a:rPr lang="en-US">
                    <a:noFill/>
                  </a:rPr>
                  <a:t> </a:t>
                </a:r>
              </a:p>
            </p:txBody>
          </p:sp>
        </mc:Fallback>
      </mc:AlternateContent>
    </p:spTree>
    <p:extLst>
      <p:ext uri="{BB962C8B-B14F-4D97-AF65-F5344CB8AC3E}">
        <p14:creationId xmlns:p14="http://schemas.microsoft.com/office/powerpoint/2010/main" val="13165291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 Diagram</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16</a:t>
            </a:fld>
            <a:endParaRPr lang="en-US"/>
          </a:p>
        </p:txBody>
      </p:sp>
      <p:pic>
        <p:nvPicPr>
          <p:cNvPr id="1026" name="Picture 2" descr="Z:\Miscellaneous\REU\Summer2013\Pictures\tensors.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11898" y="2011679"/>
            <a:ext cx="5031740" cy="377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193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6"/>
          <p:cNvSpPr>
            <a:spLocks noGrp="1"/>
          </p:cNvSpPr>
          <p:nvPr>
            <p:ph idx="1"/>
          </p:nvPr>
        </p:nvSpPr>
        <p:spPr>
          <a:xfrm>
            <a:off x="914400" y="2008173"/>
            <a:ext cx="8229600" cy="3922713"/>
          </a:xfrm>
        </p:spPr>
        <p:txBody>
          <a:bodyPr>
            <a:normAutofit/>
          </a:bodyPr>
          <a:lstStyle/>
          <a:p>
            <a:pPr eaLnBrk="1" hangingPunct="1">
              <a:spcBef>
                <a:spcPts val="0"/>
              </a:spcBef>
            </a:pPr>
            <a:r>
              <a:rPr lang="en-US" dirty="0" smtClean="0">
                <a:latin typeface="Calibri" charset="0"/>
                <a:ea typeface="MS PGothic" charset="0"/>
              </a:rPr>
              <a:t>k = Number of Iterations</a:t>
            </a:r>
          </a:p>
          <a:p>
            <a:pPr eaLnBrk="1" hangingPunct="1">
              <a:spcBef>
                <a:spcPts val="0"/>
              </a:spcBef>
            </a:pPr>
            <a:r>
              <a:rPr lang="en-US" dirty="0" smtClean="0">
                <a:latin typeface="Calibri" charset="0"/>
                <a:ea typeface="MS PGothic" charset="0"/>
              </a:rPr>
              <a:t>L = Number of Levels</a:t>
            </a:r>
          </a:p>
          <a:p>
            <a:pPr eaLnBrk="1" hangingPunct="1">
              <a:spcBef>
                <a:spcPts val="0"/>
              </a:spcBef>
            </a:pPr>
            <a:r>
              <a:rPr lang="en-US" dirty="0" smtClean="0">
                <a:latin typeface="Calibri" charset="0"/>
                <a:ea typeface="MS PGothic" charset="0"/>
              </a:rPr>
              <a:t>N = Dimensions of Matrix</a:t>
            </a:r>
          </a:p>
          <a:p>
            <a:pPr eaLnBrk="1" hangingPunct="1">
              <a:spcBef>
                <a:spcPts val="0"/>
              </a:spcBef>
            </a:pPr>
            <a:r>
              <a:rPr lang="en-US" dirty="0" smtClean="0">
                <a:latin typeface="Calibri" charset="0"/>
                <a:ea typeface="MS PGothic" charset="0"/>
              </a:rPr>
              <a:t>M = Number of Parallel Machines</a:t>
            </a:r>
            <a:endParaRPr lang="en-US" dirty="0">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17</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430552226"/>
              </p:ext>
            </p:extLst>
          </p:nvPr>
        </p:nvGraphicFramePr>
        <p:xfrm>
          <a:off x="628513" y="3742178"/>
          <a:ext cx="7320596" cy="1262241"/>
        </p:xfrm>
        <a:graphic>
          <a:graphicData uri="http://schemas.openxmlformats.org/drawingml/2006/table">
            <a:tbl>
              <a:tblPr firstRow="1" bandRow="1">
                <a:tableStyleId>{9D7B26C5-4107-4FEC-AEDC-1716B250A1EF}</a:tableStyleId>
              </a:tblPr>
              <a:tblGrid>
                <a:gridCol w="3660298"/>
                <a:gridCol w="3660298"/>
              </a:tblGrid>
              <a:tr h="511902">
                <a:tc>
                  <a:txBody>
                    <a:bodyPr/>
                    <a:lstStyle/>
                    <a:p>
                      <a:pPr algn="ctr"/>
                      <a:r>
                        <a:rPr lang="en-US" dirty="0" smtClean="0"/>
                        <a:t>AP</a:t>
                      </a:r>
                      <a:r>
                        <a:rPr lang="en-US" baseline="0" dirty="0" smtClean="0"/>
                        <a:t> </a:t>
                      </a:r>
                      <a:r>
                        <a:rPr lang="en-US" dirty="0" smtClean="0"/>
                        <a:t>Sequential</a:t>
                      </a:r>
                      <a:endParaRPr lang="en-US" dirty="0"/>
                    </a:p>
                  </a:txBody>
                  <a:tcPr anchor="ctr" anchorCtr="1">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dirty="0" smtClean="0"/>
                        <a:t>AP </a:t>
                      </a:r>
                      <a:r>
                        <a:rPr lang="en-US" dirty="0" err="1" smtClean="0"/>
                        <a:t>MapReduce</a:t>
                      </a:r>
                      <a:endParaRPr lang="en-US" dirty="0"/>
                    </a:p>
                  </a:txBody>
                  <a:tcPr anchor="ctr" anchorCtr="1">
                    <a:lnL w="12700" cap="flat" cmpd="sng" algn="ctr">
                      <a:solidFill>
                        <a:scrgbClr r="0" g="0" b="0"/>
                      </a:solidFill>
                      <a:prstDash val="solid"/>
                      <a:round/>
                      <a:headEnd type="none" w="med" len="med"/>
                      <a:tailEnd type="none" w="med" len="med"/>
                    </a:lnL>
                  </a:tcPr>
                </a:tc>
              </a:tr>
              <a:tr h="7503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Case : O ( k N</a:t>
                      </a:r>
                      <a:r>
                        <a:rPr lang="en-US" baseline="30000" dirty="0" smtClean="0"/>
                        <a:t>2</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Best Case : </a:t>
                      </a:r>
                      <a:r>
                        <a:rPr lang="en-US" dirty="0" smtClean="0"/>
                        <a:t>O ( k N</a:t>
                      </a:r>
                      <a:r>
                        <a:rPr lang="en-US" baseline="30000" dirty="0" smtClean="0"/>
                        <a:t>2</a:t>
                      </a:r>
                      <a:r>
                        <a:rPr lang="en-US" baseline="0" dirty="0" smtClean="0"/>
                        <a:t> ) </a:t>
                      </a:r>
                      <a:endParaRPr lang="en-US" dirty="0" smtClean="0"/>
                    </a:p>
                  </a:txBody>
                  <a:tcPr anchor="ctr" anchorCtr="1">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Case : O ( k N</a:t>
                      </a:r>
                      <a:r>
                        <a:rPr lang="en-US" baseline="30000" dirty="0" smtClean="0"/>
                        <a:t>2</a:t>
                      </a:r>
                      <a:r>
                        <a:rPr lang="en-US" baseline="0" dirty="0" smtClean="0"/>
                        <a:t> / 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Best Case : </a:t>
                      </a:r>
                      <a:r>
                        <a:rPr lang="en-US" dirty="0" smtClean="0"/>
                        <a:t>O ( k N</a:t>
                      </a:r>
                      <a:r>
                        <a:rPr lang="en-US" baseline="0" dirty="0" smtClean="0"/>
                        <a:t> ) </a:t>
                      </a:r>
                      <a:endParaRPr lang="en-US" dirty="0" smtClean="0"/>
                    </a:p>
                  </a:txBody>
                  <a:tcPr anchor="ctr" anchorCtr="1">
                    <a:lnL w="12700" cap="flat" cmpd="sng" algn="ctr">
                      <a:solidFill>
                        <a:scrgbClr r="0" g="0" b="0"/>
                      </a:solidFill>
                      <a:prstDash val="solid"/>
                      <a:round/>
                      <a:headEnd type="none" w="med" len="med"/>
                      <a:tailEnd type="none" w="med" len="med"/>
                    </a:lnL>
                    <a:no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989664250"/>
              </p:ext>
            </p:extLst>
          </p:nvPr>
        </p:nvGraphicFramePr>
        <p:xfrm>
          <a:off x="614850" y="5239217"/>
          <a:ext cx="7320596" cy="1262241"/>
        </p:xfrm>
        <a:graphic>
          <a:graphicData uri="http://schemas.openxmlformats.org/drawingml/2006/table">
            <a:tbl>
              <a:tblPr firstRow="1" bandRow="1">
                <a:tableStyleId>{9D7B26C5-4107-4FEC-AEDC-1716B250A1EF}</a:tableStyleId>
              </a:tblPr>
              <a:tblGrid>
                <a:gridCol w="3660298"/>
                <a:gridCol w="3660298"/>
              </a:tblGrid>
              <a:tr h="511902">
                <a:tc>
                  <a:txBody>
                    <a:bodyPr/>
                    <a:lstStyle/>
                    <a:p>
                      <a:pPr algn="ctr"/>
                      <a:r>
                        <a:rPr lang="en-US" dirty="0" smtClean="0"/>
                        <a:t>HAP</a:t>
                      </a:r>
                      <a:r>
                        <a:rPr lang="en-US" baseline="0" dirty="0" smtClean="0"/>
                        <a:t> </a:t>
                      </a:r>
                      <a:r>
                        <a:rPr lang="en-US" dirty="0" smtClean="0"/>
                        <a:t>Sequential</a:t>
                      </a:r>
                      <a:endParaRPr lang="en-US" dirty="0"/>
                    </a:p>
                  </a:txBody>
                  <a:tcPr anchor="ctr" anchorCtr="1">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dirty="0" smtClean="0"/>
                        <a:t>HAP </a:t>
                      </a:r>
                      <a:r>
                        <a:rPr lang="en-US" dirty="0" err="1" smtClean="0"/>
                        <a:t>MapReduce</a:t>
                      </a:r>
                      <a:endParaRPr lang="en-US" dirty="0"/>
                    </a:p>
                  </a:txBody>
                  <a:tcPr anchor="ctr" anchorCtr="1">
                    <a:lnL w="12700" cap="flat" cmpd="sng" algn="ctr">
                      <a:solidFill>
                        <a:scrgbClr r="0" g="0" b="0"/>
                      </a:solidFill>
                      <a:prstDash val="solid"/>
                      <a:round/>
                      <a:headEnd type="none" w="med" len="med"/>
                      <a:tailEnd type="none" w="med" len="med"/>
                    </a:lnL>
                  </a:tcPr>
                </a:tc>
              </a:tr>
              <a:tr h="7503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Case : O ( k L N</a:t>
                      </a:r>
                      <a:r>
                        <a:rPr lang="en-US" baseline="30000" dirty="0" smtClean="0"/>
                        <a:t>2</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Best Case : </a:t>
                      </a:r>
                      <a:r>
                        <a:rPr lang="en-US" dirty="0" smtClean="0"/>
                        <a:t>O ( k L N</a:t>
                      </a:r>
                      <a:r>
                        <a:rPr lang="en-US" baseline="30000" dirty="0" smtClean="0"/>
                        <a:t>2</a:t>
                      </a:r>
                      <a:r>
                        <a:rPr lang="en-US" baseline="0" dirty="0" smtClean="0"/>
                        <a:t> ) </a:t>
                      </a:r>
                      <a:endParaRPr lang="en-US" dirty="0" smtClean="0"/>
                    </a:p>
                  </a:txBody>
                  <a:tcPr anchor="ctr" anchorCtr="1">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Average Case : O ( k L N</a:t>
                      </a:r>
                      <a:r>
                        <a:rPr lang="en-US" baseline="30000" dirty="0" smtClean="0"/>
                        <a:t>2</a:t>
                      </a:r>
                      <a:r>
                        <a:rPr lang="en-US" baseline="0" dirty="0" smtClean="0"/>
                        <a:t> / 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Best Case : </a:t>
                      </a:r>
                      <a:r>
                        <a:rPr lang="en-US" dirty="0" smtClean="0"/>
                        <a:t>O ( k N</a:t>
                      </a:r>
                      <a:r>
                        <a:rPr lang="en-US" baseline="0" dirty="0" smtClean="0"/>
                        <a:t> ) </a:t>
                      </a:r>
                      <a:endParaRPr lang="en-US" dirty="0" smtClean="0"/>
                    </a:p>
                  </a:txBody>
                  <a:tcPr anchor="ctr" anchorCtr="1">
                    <a:lnL w="12700" cap="flat" cmpd="sng" algn="ctr">
                      <a:solidFill>
                        <a:scrgbClr r="0" g="0" b="0"/>
                      </a:solidFill>
                      <a:prstDash val="solid"/>
                      <a:round/>
                      <a:headEnd type="none" w="med" len="med"/>
                      <a:tailEnd type="none" w="med" len="med"/>
                    </a:lnL>
                    <a:noFill/>
                  </a:tcPr>
                </a:tc>
              </a:tr>
            </a:tbl>
          </a:graphicData>
        </a:graphic>
      </p:graphicFrame>
      <p:sp>
        <p:nvSpPr>
          <p:cNvPr id="8" name="Title 5"/>
          <p:cNvSpPr txBox="1">
            <a:spLocks/>
          </p:cNvSpPr>
          <p:nvPr/>
        </p:nvSpPr>
        <p:spPr>
          <a:xfrm>
            <a:off x="457200" y="1071563"/>
            <a:ext cx="8229600" cy="85883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US" dirty="0" smtClean="0">
                <a:solidFill>
                  <a:schemeClr val="accent2">
                    <a:lumMod val="75000"/>
                  </a:schemeClr>
                </a:solidFill>
                <a:latin typeface="Calibri" charset="0"/>
                <a:ea typeface="MS PGothic" charset="0"/>
              </a:rPr>
              <a:t>Complexity</a:t>
            </a:r>
            <a:endParaRPr lang="en-US" dirty="0">
              <a:solidFill>
                <a:schemeClr val="accent2">
                  <a:lumMod val="75000"/>
                </a:schemeClr>
              </a:solidFill>
              <a:latin typeface="Calibri" charset="0"/>
              <a:ea typeface="MS PGothic" charset="0"/>
            </a:endParaRPr>
          </a:p>
        </p:txBody>
      </p:sp>
    </p:spTree>
    <p:extLst>
      <p:ext uri="{BB962C8B-B14F-4D97-AF65-F5344CB8AC3E}">
        <p14:creationId xmlns:p14="http://schemas.microsoft.com/office/powerpoint/2010/main" val="17013126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Experiments</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18</a:t>
            </a:fld>
            <a:endParaRPr lang="en-US"/>
          </a:p>
        </p:txBody>
      </p:sp>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sz="2000" dirty="0" smtClean="0">
                <a:latin typeface="Calibri" charset="0"/>
                <a:ea typeface="MS PGothic" charset="0"/>
              </a:rPr>
              <a:t>Images</a:t>
            </a:r>
          </a:p>
          <a:p>
            <a:pPr lvl="1"/>
            <a:r>
              <a:rPr lang="en-US" sz="1800" dirty="0" smtClean="0">
                <a:latin typeface="Calibri" charset="0"/>
                <a:ea typeface="MS PGothic" charset="0"/>
              </a:rPr>
              <a:t>Mandrill (128x128</a:t>
            </a:r>
            <a:r>
              <a:rPr lang="en-US" sz="1800" dirty="0">
                <a:latin typeface="Calibri" charset="0"/>
                <a:ea typeface="MS PGothic" charset="0"/>
              </a:rPr>
              <a:t>) = 16,384 </a:t>
            </a:r>
            <a:r>
              <a:rPr lang="en-US" sz="1800" dirty="0" smtClean="0">
                <a:latin typeface="Calibri" charset="0"/>
                <a:ea typeface="MS PGothic" charset="0"/>
              </a:rPr>
              <a:t>points</a:t>
            </a:r>
          </a:p>
          <a:p>
            <a:pPr lvl="1"/>
            <a:r>
              <a:rPr lang="en-US" sz="1800" dirty="0" smtClean="0">
                <a:latin typeface="Calibri" charset="0"/>
                <a:ea typeface="MS PGothic" charset="0"/>
              </a:rPr>
              <a:t>Buttons (120x100)  = 12,000 points</a:t>
            </a:r>
          </a:p>
          <a:p>
            <a:r>
              <a:rPr lang="en-US" sz="2000" dirty="0" smtClean="0">
                <a:latin typeface="Calibri" charset="0"/>
                <a:ea typeface="MS PGothic" charset="0"/>
              </a:rPr>
              <a:t>Text</a:t>
            </a:r>
          </a:p>
          <a:p>
            <a:pPr lvl="1"/>
            <a:r>
              <a:rPr lang="en-US" sz="1800" dirty="0" smtClean="0">
                <a:latin typeface="Calibri" charset="0"/>
                <a:ea typeface="MS PGothic" charset="0"/>
              </a:rPr>
              <a:t>Newspaper Articles</a:t>
            </a:r>
          </a:p>
          <a:p>
            <a:r>
              <a:rPr lang="en-US" sz="2000" dirty="0" smtClean="0">
                <a:latin typeface="Calibri" charset="0"/>
                <a:ea typeface="MS PGothic" charset="0"/>
              </a:rPr>
              <a:t>Synthetic Data</a:t>
            </a:r>
          </a:p>
          <a:p>
            <a:pPr lvl="1"/>
            <a:r>
              <a:rPr lang="en-US" sz="1800" dirty="0" smtClean="0">
                <a:latin typeface="Calibri" charset="0"/>
                <a:ea typeface="MS PGothic" charset="0"/>
              </a:rPr>
              <a:t>Shapes (788)</a:t>
            </a:r>
          </a:p>
          <a:p>
            <a:pPr lvl="1"/>
            <a:r>
              <a:rPr lang="en-US" sz="1800" dirty="0" smtClean="0">
                <a:latin typeface="Calibri" charset="0"/>
                <a:ea typeface="MS PGothic" charset="0"/>
              </a:rPr>
              <a:t>4 sets from Gaussian Distribution (2,000)</a:t>
            </a:r>
          </a:p>
          <a:p>
            <a:pPr lvl="1"/>
            <a:endParaRPr lang="en-US" sz="1800" dirty="0">
              <a:latin typeface="Calibri" charset="0"/>
              <a:ea typeface="MS PGothic" charset="0"/>
            </a:endParaRPr>
          </a:p>
        </p:txBody>
      </p:sp>
      <p:pic>
        <p:nvPicPr>
          <p:cNvPr id="4" name="Picture 2" descr="C:\Users\drose2010\Dropbox\Personal\REU\Presentations\Pictures\baboon.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36044" y="1771650"/>
            <a:ext cx="179070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Z:\Miscellaneous\REU\Summer2013\Presentations\Pictures\MATLAB_Aggregation.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45404" y="3948157"/>
            <a:ext cx="3281339" cy="2461004"/>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2" descr="Z:\Miscellaneous\REU\Summer2013\Presentations\Pictures\Amazon AWS.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95362" y="5310200"/>
            <a:ext cx="2528887" cy="93316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Z:\Miscellaneous\REU\Summer2013\Presentations\Pictures\Buttons.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889500" y="1992313"/>
            <a:ext cx="9144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610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36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Results</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19</a:t>
            </a:fld>
            <a:endParaRPr lang="en-US"/>
          </a:p>
        </p:txBody>
      </p:sp>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349250" lvl="1" indent="0">
              <a:buNone/>
            </a:pPr>
            <a:endParaRPr lang="en-US" sz="1800" dirty="0">
              <a:latin typeface="Calibri" charset="0"/>
              <a:ea typeface="MS PGothic"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02740" y="3745468"/>
            <a:ext cx="2311906" cy="1828799"/>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01110" y="3745468"/>
            <a:ext cx="2311906"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8" name="Picture 7"/>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102740" y="1286470"/>
            <a:ext cx="2311906"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12" name="Picture 11"/>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601110" y="1286470"/>
            <a:ext cx="2311906"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sp>
        <p:nvSpPr>
          <p:cNvPr id="26" name="TextBox 25"/>
          <p:cNvSpPr txBox="1"/>
          <p:nvPr/>
        </p:nvSpPr>
        <p:spPr>
          <a:xfrm>
            <a:off x="1508173" y="3203138"/>
            <a:ext cx="2497775" cy="369332"/>
          </a:xfrm>
          <a:prstGeom prst="rect">
            <a:avLst/>
          </a:prstGeom>
          <a:noFill/>
        </p:spPr>
        <p:txBody>
          <a:bodyPr wrap="square" rtlCol="0">
            <a:spAutoFit/>
          </a:bodyPr>
          <a:lstStyle/>
          <a:p>
            <a:pPr algn="ctr"/>
            <a:r>
              <a:rPr lang="en-US" dirty="0" smtClean="0"/>
              <a:t>Fig 1: 51 clusters</a:t>
            </a:r>
            <a:endParaRPr lang="en-US" dirty="0"/>
          </a:p>
        </p:txBody>
      </p:sp>
      <p:sp>
        <p:nvSpPr>
          <p:cNvPr id="27" name="TextBox 26"/>
          <p:cNvSpPr txBox="1"/>
          <p:nvPr/>
        </p:nvSpPr>
        <p:spPr>
          <a:xfrm>
            <a:off x="4970239" y="3203138"/>
            <a:ext cx="2576904" cy="369332"/>
          </a:xfrm>
          <a:prstGeom prst="rect">
            <a:avLst/>
          </a:prstGeom>
          <a:noFill/>
        </p:spPr>
        <p:txBody>
          <a:bodyPr wrap="square" rtlCol="0">
            <a:spAutoFit/>
          </a:bodyPr>
          <a:lstStyle/>
          <a:p>
            <a:pPr algn="ctr"/>
            <a:r>
              <a:rPr lang="en-US" dirty="0" smtClean="0"/>
              <a:t>Fig 2: 13 clusters</a:t>
            </a:r>
            <a:endParaRPr lang="en-US" dirty="0"/>
          </a:p>
        </p:txBody>
      </p:sp>
      <p:sp>
        <p:nvSpPr>
          <p:cNvPr id="28" name="TextBox 27"/>
          <p:cNvSpPr txBox="1"/>
          <p:nvPr/>
        </p:nvSpPr>
        <p:spPr>
          <a:xfrm>
            <a:off x="1255267" y="5666476"/>
            <a:ext cx="3003591" cy="369332"/>
          </a:xfrm>
          <a:prstGeom prst="rect">
            <a:avLst/>
          </a:prstGeom>
          <a:noFill/>
        </p:spPr>
        <p:txBody>
          <a:bodyPr wrap="square" rtlCol="0">
            <a:spAutoFit/>
          </a:bodyPr>
          <a:lstStyle/>
          <a:p>
            <a:pPr algn="ctr"/>
            <a:r>
              <a:rPr lang="en-US" dirty="0" smtClean="0"/>
              <a:t>Fig 3: 8 clusters</a:t>
            </a:r>
            <a:endParaRPr lang="en-US" dirty="0"/>
          </a:p>
        </p:txBody>
      </p:sp>
      <p:sp>
        <p:nvSpPr>
          <p:cNvPr id="29" name="TextBox 28"/>
          <p:cNvSpPr txBox="1"/>
          <p:nvPr/>
        </p:nvSpPr>
        <p:spPr>
          <a:xfrm>
            <a:off x="4708983" y="5666476"/>
            <a:ext cx="3099419" cy="369332"/>
          </a:xfrm>
          <a:prstGeom prst="rect">
            <a:avLst/>
          </a:prstGeom>
          <a:noFill/>
        </p:spPr>
        <p:txBody>
          <a:bodyPr wrap="square" rtlCol="0">
            <a:spAutoFit/>
          </a:bodyPr>
          <a:lstStyle/>
          <a:p>
            <a:pPr algn="ctr"/>
            <a:r>
              <a:rPr lang="en-US" dirty="0" smtClean="0"/>
              <a:t>Fig 4: 5 clusters</a:t>
            </a:r>
            <a:endParaRPr lang="en-US" dirty="0"/>
          </a:p>
        </p:txBody>
      </p:sp>
      <p:sp>
        <p:nvSpPr>
          <p:cNvPr id="7" name="TextBox 6"/>
          <p:cNvSpPr txBox="1"/>
          <p:nvPr/>
        </p:nvSpPr>
        <p:spPr>
          <a:xfrm>
            <a:off x="1255267" y="6236482"/>
            <a:ext cx="6633466" cy="369332"/>
          </a:xfrm>
          <a:prstGeom prst="rect">
            <a:avLst/>
          </a:prstGeom>
          <a:noFill/>
        </p:spPr>
        <p:txBody>
          <a:bodyPr wrap="square" rtlCol="0">
            <a:spAutoFit/>
          </a:bodyPr>
          <a:lstStyle/>
          <a:p>
            <a:pPr algn="ctr"/>
            <a:r>
              <a:rPr lang="en-US" b="1" dirty="0" smtClean="0"/>
              <a:t>Clustering within each level of the output hierarchy.</a:t>
            </a:r>
            <a:endParaRPr lang="en-US" b="1" dirty="0"/>
          </a:p>
        </p:txBody>
      </p:sp>
    </p:spTree>
    <p:extLst>
      <p:ext uri="{BB962C8B-B14F-4D97-AF65-F5344CB8AC3E}">
        <p14:creationId xmlns:p14="http://schemas.microsoft.com/office/powerpoint/2010/main" val="519231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Mandrill Dataset</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20</a:t>
            </a:fld>
            <a:endParaRPr lang="en-US"/>
          </a:p>
        </p:txBody>
      </p:sp>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349250" lvl="1" indent="0">
              <a:buNone/>
            </a:pPr>
            <a:endParaRPr lang="en-US" sz="1800" dirty="0">
              <a:latin typeface="Calibri" charset="0"/>
              <a:ea typeface="MS PGothic" charset="0"/>
            </a:endParaRPr>
          </a:p>
        </p:txBody>
      </p:sp>
      <p:sp>
        <p:nvSpPr>
          <p:cNvPr id="16" name="TextBox 15"/>
          <p:cNvSpPr txBox="1"/>
          <p:nvPr/>
        </p:nvSpPr>
        <p:spPr>
          <a:xfrm>
            <a:off x="2017359" y="3745468"/>
            <a:ext cx="1580827" cy="646331"/>
          </a:xfrm>
          <a:prstGeom prst="rect">
            <a:avLst/>
          </a:prstGeom>
          <a:noFill/>
        </p:spPr>
        <p:txBody>
          <a:bodyPr wrap="square" rtlCol="0">
            <a:spAutoFit/>
          </a:bodyPr>
          <a:lstStyle/>
          <a:p>
            <a:r>
              <a:rPr lang="en-US" dirty="0" smtClean="0"/>
              <a:t>Fig 1: Original Image</a:t>
            </a:r>
            <a:endParaRPr lang="en-US" dirty="0"/>
          </a:p>
        </p:txBody>
      </p:sp>
      <p:sp>
        <p:nvSpPr>
          <p:cNvPr id="23" name="TextBox 22"/>
          <p:cNvSpPr txBox="1"/>
          <p:nvPr/>
        </p:nvSpPr>
        <p:spPr>
          <a:xfrm>
            <a:off x="4874780" y="3745468"/>
            <a:ext cx="2668233" cy="369332"/>
          </a:xfrm>
          <a:prstGeom prst="rect">
            <a:avLst/>
          </a:prstGeom>
          <a:noFill/>
        </p:spPr>
        <p:txBody>
          <a:bodyPr wrap="square" rtlCol="0">
            <a:spAutoFit/>
          </a:bodyPr>
          <a:lstStyle/>
          <a:p>
            <a:pPr algn="ctr"/>
            <a:r>
              <a:rPr lang="en-US" dirty="0" smtClean="0"/>
              <a:t>Fig 2: 15 clusters</a:t>
            </a:r>
            <a:endParaRPr lang="en-US" dirty="0"/>
          </a:p>
        </p:txBody>
      </p:sp>
      <p:sp>
        <p:nvSpPr>
          <p:cNvPr id="24" name="TextBox 23"/>
          <p:cNvSpPr txBox="1"/>
          <p:nvPr/>
        </p:nvSpPr>
        <p:spPr>
          <a:xfrm>
            <a:off x="1895440" y="6058861"/>
            <a:ext cx="1824663" cy="369332"/>
          </a:xfrm>
          <a:prstGeom prst="rect">
            <a:avLst/>
          </a:prstGeom>
          <a:noFill/>
        </p:spPr>
        <p:txBody>
          <a:bodyPr wrap="square" rtlCol="0">
            <a:spAutoFit/>
          </a:bodyPr>
          <a:lstStyle/>
          <a:p>
            <a:pPr algn="ctr"/>
            <a:r>
              <a:rPr lang="en-US" dirty="0" smtClean="0"/>
              <a:t>Fig 3: 7 clusters</a:t>
            </a:r>
            <a:endParaRPr lang="en-US" dirty="0"/>
          </a:p>
        </p:txBody>
      </p:sp>
      <p:sp>
        <p:nvSpPr>
          <p:cNvPr id="25" name="TextBox 24"/>
          <p:cNvSpPr txBox="1"/>
          <p:nvPr/>
        </p:nvSpPr>
        <p:spPr>
          <a:xfrm>
            <a:off x="5397327" y="6058861"/>
            <a:ext cx="1623137" cy="369332"/>
          </a:xfrm>
          <a:prstGeom prst="rect">
            <a:avLst/>
          </a:prstGeom>
          <a:noFill/>
        </p:spPr>
        <p:txBody>
          <a:bodyPr wrap="none" rtlCol="0">
            <a:spAutoFit/>
          </a:bodyPr>
          <a:lstStyle/>
          <a:p>
            <a:pPr algn="ctr"/>
            <a:r>
              <a:rPr lang="en-US" dirty="0" smtClean="0"/>
              <a:t>Fig 4: 6 clusters</a:t>
            </a:r>
            <a:endParaRPr lang="en-US" dirty="0"/>
          </a:p>
        </p:txBody>
      </p:sp>
      <p:pic>
        <p:nvPicPr>
          <p:cNvPr id="15" name="Picture 1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93373" y="1828800"/>
            <a:ext cx="1828800"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4498" y="4114800"/>
            <a:ext cx="1828800"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3373" y="4114800"/>
            <a:ext cx="1828800"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4498" y="1828800"/>
            <a:ext cx="1828800" cy="1828800"/>
          </a:xfrm>
          <a:prstGeom prst="rect">
            <a:avLst/>
          </a:prstGeom>
          <a:solidFill>
            <a:srgbClr val="000000">
              <a:shade val="95000"/>
            </a:srgbClr>
          </a:solidFill>
          <a:ln w="1905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394590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5"/>
          <p:cNvSpPr>
            <a:spLocks noGrp="1"/>
          </p:cNvSpPr>
          <p:nvPr>
            <p:ph type="title"/>
          </p:nvPr>
        </p:nvSpPr>
        <p:spPr>
          <a:xfrm>
            <a:off x="609600" y="12239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Runtime</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21</a:t>
            </a:fld>
            <a:endParaRPr lang="en-US"/>
          </a:p>
        </p:txBody>
      </p:sp>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endParaRPr lang="en-US" sz="1800" dirty="0" smtClean="0">
              <a:latin typeface="Calibri" charset="0"/>
              <a:ea typeface="MS PGothic" charset="0"/>
            </a:endParaRPr>
          </a:p>
          <a:p>
            <a:pPr lvl="1"/>
            <a:endParaRPr lang="en-US" sz="1800" dirty="0">
              <a:latin typeface="Calibri" charset="0"/>
              <a:ea typeface="MS PGothic" charset="0"/>
            </a:endParaRPr>
          </a:p>
        </p:txBody>
      </p:sp>
      <p:pic>
        <p:nvPicPr>
          <p:cNvPr id="12" name="Picture 11"/>
          <p:cNvPicPr>
            <a:picLocks noChangeAspect="1"/>
          </p:cNvPicPr>
          <p:nvPr/>
        </p:nvPicPr>
        <p:blipFill>
          <a:blip r:embed="rId3"/>
          <a:stretch>
            <a:fillRect/>
          </a:stretch>
        </p:blipFill>
        <p:spPr>
          <a:xfrm>
            <a:off x="293983" y="5415890"/>
            <a:ext cx="3021991" cy="1264431"/>
          </a:xfrm>
          <a:prstGeom prst="rect">
            <a:avLst/>
          </a:prstGeom>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tretch>
            <a:fillRect/>
          </a:stretch>
        </p:blipFill>
        <p:spPr bwMode="auto">
          <a:xfrm>
            <a:off x="1804979" y="1992313"/>
            <a:ext cx="5534042" cy="3919691"/>
          </a:xfrm>
          <a:prstGeom prst="rect">
            <a:avLst/>
          </a:prstGeom>
          <a:solidFill>
            <a:srgbClr val="000000">
              <a:shade val="95000"/>
            </a:srgbClr>
          </a:solidFill>
          <a:ln w="3175"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411580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5"/>
          <p:cNvSpPr>
            <a:spLocks noGrp="1"/>
          </p:cNvSpPr>
          <p:nvPr>
            <p:ph type="title"/>
          </p:nvPr>
        </p:nvSpPr>
        <p:spPr>
          <a:xfrm>
            <a:off x="609600" y="12239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Purity</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22</a:t>
            </a:fld>
            <a:endParaRPr lang="en-US"/>
          </a:p>
        </p:txBody>
      </p:sp>
      <p:sp>
        <p:nvSpPr>
          <p:cNvPr id="14" name="Content Placeholder 8"/>
          <p:cNvSpPr txBox="1">
            <a:spLocks/>
          </p:cNvSpPr>
          <p:nvPr/>
        </p:nvSpPr>
        <p:spPr>
          <a:xfrm>
            <a:off x="457200" y="1992313"/>
            <a:ext cx="8229600" cy="4525962"/>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endParaRPr lang="en-US" sz="1800" dirty="0" smtClean="0">
              <a:latin typeface="Calibri" charset="0"/>
              <a:ea typeface="MS PGothic" charset="0"/>
            </a:endParaRPr>
          </a:p>
          <a:p>
            <a:pPr lvl="1"/>
            <a:endParaRPr lang="en-US" sz="1800" dirty="0">
              <a:latin typeface="Calibri" charset="0"/>
              <a:ea typeface="MS PGothic" charset="0"/>
            </a:endParaRPr>
          </a:p>
        </p:txBody>
      </p:sp>
      <p:pic>
        <p:nvPicPr>
          <p:cNvPr id="12" name="Picture 11"/>
          <p:cNvPicPr>
            <a:picLocks noChangeAspect="1"/>
          </p:cNvPicPr>
          <p:nvPr/>
        </p:nvPicPr>
        <p:blipFill>
          <a:blip r:embed="rId3"/>
          <a:stretch>
            <a:fillRect/>
          </a:stretch>
        </p:blipFill>
        <p:spPr>
          <a:xfrm>
            <a:off x="293983" y="5415890"/>
            <a:ext cx="3021991" cy="1264431"/>
          </a:xfrm>
          <a:prstGeom prst="rect">
            <a:avLst/>
          </a:prstGeom>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tretch>
            <a:fillRect/>
          </a:stretch>
        </p:blipFill>
        <p:spPr bwMode="auto">
          <a:xfrm>
            <a:off x="1804979" y="2158350"/>
            <a:ext cx="5534042" cy="3587616"/>
          </a:xfrm>
          <a:prstGeom prst="rect">
            <a:avLst/>
          </a:prstGeom>
          <a:solidFill>
            <a:srgbClr val="000000">
              <a:shade val="95000"/>
            </a:srgbClr>
          </a:solidFill>
          <a:ln w="3175"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558763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Visualization</a:t>
            </a:r>
            <a:endParaRPr lang="en-US" dirty="0">
              <a:solidFill>
                <a:schemeClr val="accent2">
                  <a:lumMod val="75000"/>
                </a:schemeClr>
              </a:solidFill>
              <a:latin typeface="Calibri" charset="0"/>
              <a:ea typeface="MS PGothic" charset="0"/>
            </a:endParaRP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23</a:t>
            </a:fld>
            <a:endParaRPr lang="en-US"/>
          </a:p>
        </p:txBody>
      </p:sp>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5228" y="1853253"/>
            <a:ext cx="2616964" cy="2011680"/>
          </a:xfrm>
          <a:prstGeom prst="rect">
            <a:avLst/>
          </a:prstGeom>
          <a:solidFill>
            <a:srgbClr val="000000">
              <a:shade val="95000"/>
            </a:srgbClr>
          </a:solidFill>
          <a:ln w="9525">
            <a:solidFill>
              <a:schemeClr val="tx1"/>
            </a:solidFill>
            <a:miter lim="800000"/>
            <a:headEnd/>
            <a:tailEnd/>
          </a:ln>
          <a:effectLst>
            <a:outerShdw blurRad="254000" dist="190500" dir="2700000" sy="90000" algn="bl" rotWithShape="0">
              <a:srgbClr val="000000">
                <a:alpha val="40000"/>
              </a:srgbClr>
            </a:outerShdw>
          </a:effectLst>
          <a:extLst/>
        </p:spPr>
      </p:pic>
      <p:pic>
        <p:nvPicPr>
          <p:cNvPr id="1027"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149346" y="3240293"/>
            <a:ext cx="2593227" cy="2011680"/>
          </a:xfrm>
          <a:prstGeom prst="rect">
            <a:avLst/>
          </a:prstGeom>
          <a:solidFill>
            <a:srgbClr val="000000">
              <a:shade val="95000"/>
            </a:srgbClr>
          </a:solidFill>
          <a:ln w="9525">
            <a:solidFill>
              <a:schemeClr val="tx1"/>
            </a:solidFill>
            <a:miter lim="800000"/>
            <a:headEnd/>
            <a:tailEnd/>
          </a:ln>
          <a:effectLst>
            <a:outerShdw blurRad="254000" dist="190500" dir="2700000" sy="90000" algn="bl" rotWithShape="0">
              <a:srgbClr val="000000">
                <a:alpha val="40000"/>
              </a:srgbClr>
            </a:outerShdw>
          </a:effectLst>
          <a:extLst/>
        </p:spPr>
      </p:pic>
      <p:pic>
        <p:nvPicPr>
          <p:cNvPr id="1028" name="Picture 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962192" y="4246133"/>
            <a:ext cx="2607516" cy="2011680"/>
          </a:xfrm>
          <a:prstGeom prst="rect">
            <a:avLst/>
          </a:prstGeom>
          <a:solidFill>
            <a:srgbClr val="000000">
              <a:shade val="95000"/>
            </a:srgbClr>
          </a:solidFill>
          <a:ln w="9525">
            <a:solidFill>
              <a:schemeClr val="tx1"/>
            </a:solidFill>
            <a:miter lim="800000"/>
            <a:headEnd/>
            <a:tailEnd/>
          </a:ln>
          <a:effectLst>
            <a:outerShdw blurRad="254000" dist="190500" dir="2700000" sy="90000" algn="bl" rotWithShape="0">
              <a:srgbClr val="000000">
                <a:alpha val="40000"/>
              </a:srgbClr>
            </a:outerShdw>
          </a:effectLst>
          <a:extLst/>
        </p:spPr>
      </p:pic>
      <p:pic>
        <p:nvPicPr>
          <p:cNvPr id="1029"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972453" y="4568528"/>
            <a:ext cx="2650404" cy="2011680"/>
          </a:xfrm>
          <a:prstGeom prst="rect">
            <a:avLst/>
          </a:prstGeom>
          <a:solidFill>
            <a:srgbClr val="000000">
              <a:shade val="95000"/>
            </a:srgbClr>
          </a:solidFill>
          <a:ln w="9525">
            <a:solidFill>
              <a:schemeClr val="tx1"/>
            </a:solidFill>
            <a:miter lim="800000"/>
            <a:headEnd/>
            <a:tailEnd/>
          </a:ln>
          <a:effectLst>
            <a:outerShdw blurRad="254000" dist="190500" dir="2700000" sy="90000" algn="bl" rotWithShape="0">
              <a:srgbClr val="000000">
                <a:alpha val="40000"/>
              </a:srgbClr>
            </a:outerShdw>
          </a:effectLst>
          <a:extLst/>
        </p:spPr>
      </p:pic>
      <p:pic>
        <p:nvPicPr>
          <p:cNvPr id="29" name="vis_video.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89166" y="626691"/>
            <a:ext cx="7345224" cy="5631122"/>
          </a:xfrm>
          <a:prstGeom prst="rect">
            <a:avLst/>
          </a:prstGeom>
          <a:ln w="12700">
            <a:solidFill>
              <a:schemeClr val="tx1"/>
            </a:solidFill>
          </a:ln>
        </p:spPr>
      </p:pic>
    </p:spTree>
    <p:extLst>
      <p:ext uri="{BB962C8B-B14F-4D97-AF65-F5344CB8AC3E}">
        <p14:creationId xmlns:p14="http://schemas.microsoft.com/office/powerpoint/2010/main" val="322806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100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par>
                                <p:cTn id="11" presetID="10" presetClass="entr" presetSubtype="0" fill="hold" nodeType="withEffect">
                                  <p:stCondLst>
                                    <p:cond delay="200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500"/>
                                        <p:tgtEl>
                                          <p:spTgt spid="1028"/>
                                        </p:tgtEl>
                                      </p:cBhvr>
                                    </p:animEffect>
                                  </p:childTnLst>
                                </p:cTn>
                              </p:par>
                              <p:par>
                                <p:cTn id="14" presetID="10" presetClass="entr" presetSubtype="0" fill="hold" nodeType="withEffect">
                                  <p:stCondLst>
                                    <p:cond delay="3000"/>
                                  </p:stCondLst>
                                  <p:childTnLst>
                                    <p:set>
                                      <p:cBhvr>
                                        <p:cTn id="15" dur="1" fill="hold">
                                          <p:stCondLst>
                                            <p:cond delay="0"/>
                                          </p:stCondLst>
                                        </p:cTn>
                                        <p:tgtEl>
                                          <p:spTgt spid="1029"/>
                                        </p:tgtEl>
                                        <p:attrNameLst>
                                          <p:attrName>style.visibility</p:attrName>
                                        </p:attrNameLst>
                                      </p:cBhvr>
                                      <p:to>
                                        <p:strVal val="visible"/>
                                      </p:to>
                                    </p:set>
                                    <p:animEffect transition="in" filter="fade">
                                      <p:cBhvr>
                                        <p:cTn id="16" dur="500"/>
                                        <p:tgtEl>
                                          <p:spTgt spid="102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1" presetClass="mediacall" presetSubtype="0" fill="hold" nodeType="withEffect">
                                  <p:stCondLst>
                                    <p:cond delay="0"/>
                                  </p:stCondLst>
                                  <p:childTnLst>
                                    <p:cmd type="call" cmd="playFrom(0.0)">
                                      <p:cBhvr>
                                        <p:cTn id="25" dur="24580" fill="hold"/>
                                        <p:tgtEl>
                                          <p:spTgt spid="29"/>
                                        </p:tgtEl>
                                      </p:cBhvr>
                                    </p:cmd>
                                  </p:childTnLst>
                                </p:cTn>
                              </p:par>
                              <p:par>
                                <p:cTn id="26" presetID="1" presetClass="exit" presetSubtype="0" fill="hold" nodeType="withEffect">
                                  <p:stCondLst>
                                    <p:cond delay="0"/>
                                  </p:stCondLst>
                                  <p:childTnLst>
                                    <p:set>
                                      <p:cBhvr>
                                        <p:cTn id="27" dur="1" fill="hold">
                                          <p:stCondLst>
                                            <p:cond delay="0"/>
                                          </p:stCondLst>
                                        </p:cTn>
                                        <p:tgtEl>
                                          <p:spTgt spid="1026"/>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1027"/>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1028"/>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1029"/>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6" fill="hold" display="0">
                  <p:stCondLst>
                    <p:cond delay="indefinite"/>
                  </p:stCondLst>
                </p:cTn>
                <p:tgtEl>
                  <p:spTgt spid="29"/>
                </p:tgtEl>
              </p:cMediaNode>
            </p:video>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7620000" cy="2400300"/>
              </a:xfrm>
            </p:spPr>
            <p:txBody>
              <a:bodyPr>
                <a:normAutofit/>
              </a:bodyPr>
              <a:lstStyle/>
              <a:p>
                <a:r>
                  <a:rPr lang="en-US" sz="2800" dirty="0" smtClean="0"/>
                  <a:t>Hierarchical Affinity Propagation provides actionable intelligence with competitive results to traditional Machine Learning techniques</a:t>
                </a:r>
              </a:p>
              <a:p>
                <a:r>
                  <a:rPr lang="en-US" sz="2800" dirty="0" smtClean="0"/>
                  <a:t>Parallelized HAP with </a:t>
                </a:r>
                <a:r>
                  <a:rPr lang="en-US" sz="2800" dirty="0" err="1" smtClean="0"/>
                  <a:t>MapReduce</a:t>
                </a:r>
                <a:r>
                  <a:rPr lang="en-US" sz="2800" dirty="0" smtClean="0"/>
                  <a:t> executes in best time O(</a:t>
                </a:r>
                <a14:m>
                  <m:oMath xmlns:m="http://schemas.openxmlformats.org/officeDocument/2006/math">
                    <m:r>
                      <a:rPr lang="en-US" sz="2800" b="0" i="1" smtClean="0">
                        <a:latin typeface="Cambria Math"/>
                      </a:rPr>
                      <m:t>𝑁</m:t>
                    </m:r>
                  </m:oMath>
                </a14:m>
                <a:r>
                  <a:rPr lang="en-US" sz="2800" dirty="0" smtClean="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7620000" cy="2400300"/>
              </a:xfrm>
              <a:blipFill rotWithShape="1">
                <a:blip r:embed="rId2"/>
                <a:stretch>
                  <a:fillRect t="-2290" b="-356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89C7DFD6-7F6F-9F47-9D2F-CA1624647C8D}" type="slidenum">
              <a:rPr lang="en-US" smtClean="0"/>
              <a:pPr/>
              <a:t>24</a:t>
            </a:fld>
            <a:endParaRPr lang="en-US"/>
          </a:p>
        </p:txBody>
      </p:sp>
      <p:pic>
        <p:nvPicPr>
          <p:cNvPr id="6" name="Content Placeholder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7900" y="5385026"/>
            <a:ext cx="495300" cy="495300"/>
          </a:xfrm>
          <a:prstGeom prst="rect">
            <a:avLst/>
          </a:prstGeom>
        </p:spPr>
      </p:pic>
      <p:sp>
        <p:nvSpPr>
          <p:cNvPr id="7" name="TextBox 6"/>
          <p:cNvSpPr txBox="1"/>
          <p:nvPr/>
        </p:nvSpPr>
        <p:spPr>
          <a:xfrm>
            <a:off x="819150" y="4113768"/>
            <a:ext cx="5213350" cy="461665"/>
          </a:xfrm>
          <a:prstGeom prst="rect">
            <a:avLst/>
          </a:prstGeom>
          <a:noFill/>
        </p:spPr>
        <p:txBody>
          <a:bodyPr wrap="square" rtlCol="0">
            <a:spAutoFit/>
          </a:bodyPr>
          <a:lstStyle/>
          <a:p>
            <a:r>
              <a:rPr lang="en-US" sz="2400" b="1" dirty="0" smtClean="0"/>
              <a:t>Code available for download / preview:</a:t>
            </a:r>
            <a:endParaRPr lang="en-US" sz="2400" b="1" dirty="0"/>
          </a:p>
        </p:txBody>
      </p:sp>
      <p:sp>
        <p:nvSpPr>
          <p:cNvPr id="8" name="TextBox 7"/>
          <p:cNvSpPr txBox="1"/>
          <p:nvPr/>
        </p:nvSpPr>
        <p:spPr>
          <a:xfrm>
            <a:off x="1593850" y="4626917"/>
            <a:ext cx="6648450" cy="1938992"/>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research2.fit.edu/ice</a:t>
            </a:r>
          </a:p>
          <a:p>
            <a:endParaRPr lang="en-US" sz="2400" dirty="0" smtClean="0">
              <a:latin typeface="Courier New" panose="02070309020205020404" pitchFamily="49" charset="0"/>
              <a:cs typeface="Courier New" panose="02070309020205020404" pitchFamily="49" charset="0"/>
            </a:endParaRPr>
          </a:p>
          <a:p>
            <a:r>
              <a:rPr lang="en-US" sz="2400" dirty="0" smtClean="0">
                <a:latin typeface="Courier New" panose="02070309020205020404" pitchFamily="49" charset="0"/>
                <a:cs typeface="Courier New" panose="02070309020205020404" pitchFamily="49" charset="0"/>
              </a:rPr>
              <a:t>github.com/</a:t>
            </a:r>
            <a:r>
              <a:rPr lang="en-US" sz="2400" dirty="0" err="1" smtClean="0">
                <a:latin typeface="Courier New" panose="02070309020205020404" pitchFamily="49" charset="0"/>
                <a:cs typeface="Courier New" panose="02070309020205020404" pitchFamily="49" charset="0"/>
              </a:rPr>
              <a:t>jrouly</a:t>
            </a:r>
            <a:r>
              <a:rPr lang="en-US" sz="2400" dirty="0" smtClean="0">
                <a:latin typeface="Courier New" panose="02070309020205020404" pitchFamily="49" charset="0"/>
                <a:cs typeface="Courier New" panose="02070309020205020404" pitchFamily="49" charset="0"/>
              </a:rPr>
              <a:t>/hap-with-map</a:t>
            </a:r>
          </a:p>
          <a:p>
            <a:endParaRPr lang="en-US" sz="2400" dirty="0">
              <a:latin typeface="Courier New" panose="02070309020205020404" pitchFamily="49" charset="0"/>
              <a:cs typeface="Courier New" panose="02070309020205020404" pitchFamily="49" charset="0"/>
            </a:endParaRPr>
          </a:p>
          <a:p>
            <a:r>
              <a:rPr lang="en-US" sz="2400" dirty="0" smtClean="0">
                <a:latin typeface="Courier New" panose="02070309020205020404" pitchFamily="49" charset="0"/>
                <a:cs typeface="Courier New" panose="02070309020205020404" pitchFamily="49" charset="0"/>
              </a:rPr>
              <a:t>michel.rouly.net/work.html</a:t>
            </a:r>
          </a:p>
        </p:txBody>
      </p:sp>
      <p:pic>
        <p:nvPicPr>
          <p:cNvPr id="1026" name="Picture 2" descr="http://research2.fit.edu/ice/sites/default/files/styles/medium/public/field/image/ICE-logo-2.png?itok=Cr82zOCf"/>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7520" y="4594749"/>
            <a:ext cx="536060" cy="5360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ichel.rouly.net/fav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525" y="6128202"/>
            <a:ext cx="400050" cy="400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5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42602"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References</a:t>
            </a:r>
            <a:endParaRPr lang="en-US" dirty="0">
              <a:solidFill>
                <a:schemeClr val="accent2">
                  <a:lumMod val="75000"/>
                </a:schemeClr>
              </a:solidFill>
              <a:latin typeface="Calibri" charset="0"/>
              <a:ea typeface="MS PGothic" charset="0"/>
            </a:endParaRPr>
          </a:p>
        </p:txBody>
      </p:sp>
      <p:sp>
        <p:nvSpPr>
          <p:cNvPr id="11" name="Content Placeholder 6"/>
          <p:cNvSpPr>
            <a:spLocks noGrp="1"/>
          </p:cNvSpPr>
          <p:nvPr>
            <p:ph idx="1"/>
          </p:nvPr>
        </p:nvSpPr>
        <p:spPr>
          <a:xfrm>
            <a:off x="152401" y="1935339"/>
            <a:ext cx="8216900" cy="4558058"/>
          </a:xfrm>
        </p:spPr>
        <p:txBody>
          <a:bodyPr>
            <a:normAutofit fontScale="77500" lnSpcReduction="20000"/>
          </a:bodyPr>
          <a:lstStyle/>
          <a:p>
            <a:pPr>
              <a:spcBef>
                <a:spcPts val="0"/>
              </a:spcBef>
            </a:pPr>
            <a:r>
              <a:rPr lang="en-US" sz="2300" dirty="0" smtClean="0">
                <a:ea typeface="MS PGothic" charset="0"/>
              </a:rPr>
              <a:t>Clustering by Passing Messages Between Data Points.</a:t>
            </a:r>
            <a:r>
              <a:rPr lang="en-US" sz="2300" dirty="0">
                <a:ea typeface="MS PGothic" charset="0"/>
              </a:rPr>
              <a:t/>
            </a:r>
            <a:br>
              <a:rPr lang="en-US" sz="2300" dirty="0">
                <a:ea typeface="MS PGothic" charset="0"/>
              </a:rPr>
            </a:br>
            <a:r>
              <a:rPr lang="en-US" sz="2300" dirty="0" smtClean="0">
                <a:ea typeface="MS PGothic" charset="0"/>
              </a:rPr>
              <a:t>Brendan J. Frey and  Delbert </a:t>
            </a:r>
            <a:r>
              <a:rPr lang="en-US" sz="2300" dirty="0" err="1" smtClean="0">
                <a:ea typeface="MS PGothic" charset="0"/>
              </a:rPr>
              <a:t>Dueck</a:t>
            </a:r>
            <a:r>
              <a:rPr lang="en-US" sz="2300" dirty="0" smtClean="0">
                <a:ea typeface="MS PGothic" charset="0"/>
              </a:rPr>
              <a:t/>
            </a:r>
            <a:br>
              <a:rPr lang="en-US" sz="2300" dirty="0" smtClean="0">
                <a:ea typeface="MS PGothic" charset="0"/>
              </a:rPr>
            </a:br>
            <a:r>
              <a:rPr lang="en-US" sz="2300" i="1" dirty="0" smtClean="0">
                <a:ea typeface="MS PGothic" charset="0"/>
              </a:rPr>
              <a:t>Science</a:t>
            </a:r>
            <a:r>
              <a:rPr lang="en-US" sz="2300" dirty="0" smtClean="0">
                <a:ea typeface="MS PGothic" charset="0"/>
              </a:rPr>
              <a:t> 315, 972 – 976, Feb 2007</a:t>
            </a:r>
            <a:endParaRPr lang="en-US" sz="2300" dirty="0">
              <a:ea typeface="MS PGothic" charset="0"/>
            </a:endParaRPr>
          </a:p>
          <a:p>
            <a:pPr>
              <a:spcBef>
                <a:spcPts val="0"/>
              </a:spcBef>
            </a:pPr>
            <a:r>
              <a:rPr lang="en-US" sz="2300" dirty="0" smtClean="0">
                <a:ea typeface="MS PGothic" charset="0"/>
              </a:rPr>
              <a:t>OSDI</a:t>
            </a:r>
            <a:r>
              <a:rPr lang="en-US" sz="2300" dirty="0">
                <a:ea typeface="MS PGothic" charset="0"/>
              </a:rPr>
              <a:t>'04 Proceedings of the 6th conference on Symposium on </a:t>
            </a:r>
            <a:r>
              <a:rPr lang="en-US" sz="2300" dirty="0" smtClean="0">
                <a:ea typeface="MS PGothic" charset="0"/>
              </a:rPr>
              <a:t>Operating </a:t>
            </a:r>
            <a:r>
              <a:rPr lang="en-US" sz="2300" i="1" dirty="0" smtClean="0">
                <a:ea typeface="MS PGothic" charset="0"/>
              </a:rPr>
              <a:t>Systems. </a:t>
            </a:r>
            <a:r>
              <a:rPr lang="en-US" sz="2300" i="1" dirty="0">
                <a:ea typeface="MS PGothic" charset="0"/>
              </a:rPr>
              <a:t>Design &amp; Implementation </a:t>
            </a:r>
            <a:br>
              <a:rPr lang="en-US" sz="2300" i="1" dirty="0">
                <a:ea typeface="MS PGothic" charset="0"/>
              </a:rPr>
            </a:br>
            <a:r>
              <a:rPr lang="en-US" sz="2300" dirty="0" smtClean="0">
                <a:ea typeface="MS PGothic" charset="0"/>
              </a:rPr>
              <a:t>Volume 6 Pages </a:t>
            </a:r>
            <a:r>
              <a:rPr lang="en-US" sz="2300" dirty="0">
                <a:ea typeface="MS PGothic" charset="0"/>
              </a:rPr>
              <a:t>10 - 10 </a:t>
            </a:r>
          </a:p>
          <a:p>
            <a:pPr>
              <a:spcBef>
                <a:spcPts val="0"/>
              </a:spcBef>
            </a:pPr>
            <a:r>
              <a:rPr lang="en-US" sz="2300" dirty="0" smtClean="0">
                <a:ea typeface="MS PGothic" charset="0"/>
              </a:rPr>
              <a:t>Hierarchical Affinity Propagation.</a:t>
            </a:r>
            <a:br>
              <a:rPr lang="en-US" sz="2300" dirty="0" smtClean="0">
                <a:ea typeface="MS PGothic" charset="0"/>
              </a:rPr>
            </a:br>
            <a:r>
              <a:rPr lang="en-US" sz="2300" dirty="0" err="1" smtClean="0">
                <a:ea typeface="MS PGothic" charset="0"/>
              </a:rPr>
              <a:t>Inmar</a:t>
            </a:r>
            <a:r>
              <a:rPr lang="en-US" sz="2300" dirty="0" smtClean="0">
                <a:ea typeface="MS PGothic" charset="0"/>
              </a:rPr>
              <a:t> E. </a:t>
            </a:r>
            <a:r>
              <a:rPr lang="en-US" sz="2300" dirty="0" err="1" smtClean="0">
                <a:ea typeface="MS PGothic" charset="0"/>
              </a:rPr>
              <a:t>Givoni</a:t>
            </a:r>
            <a:r>
              <a:rPr lang="en-US" sz="2300" dirty="0" smtClean="0">
                <a:ea typeface="MS PGothic" charset="0"/>
              </a:rPr>
              <a:t>, Clement Chung, and Brendan J. Frey</a:t>
            </a:r>
            <a:br>
              <a:rPr lang="en-US" sz="2300" dirty="0" smtClean="0">
                <a:ea typeface="MS PGothic" charset="0"/>
              </a:rPr>
            </a:br>
            <a:r>
              <a:rPr lang="en-US" sz="2300" i="1" dirty="0" err="1" smtClean="0">
                <a:ea typeface="MS PGothic" charset="0"/>
              </a:rPr>
              <a:t>arXiv</a:t>
            </a:r>
            <a:r>
              <a:rPr lang="en-US" sz="2300" i="1" dirty="0" smtClean="0">
                <a:ea typeface="MS PGothic" charset="0"/>
              </a:rPr>
              <a:t> preprint </a:t>
            </a:r>
            <a:r>
              <a:rPr lang="en-US" sz="2300" i="1" dirty="0" err="1" smtClean="0">
                <a:ea typeface="MS PGothic" charset="0"/>
              </a:rPr>
              <a:t>arXiv</a:t>
            </a:r>
            <a:r>
              <a:rPr lang="en-US" sz="2300" i="1" dirty="0" smtClean="0">
                <a:ea typeface="MS PGothic" charset="0"/>
              </a:rPr>
              <a:t> </a:t>
            </a:r>
            <a:r>
              <a:rPr lang="en-US" sz="2300" dirty="0" smtClean="0">
                <a:ea typeface="MS PGothic" charset="0"/>
              </a:rPr>
              <a:t>1202. 3722 (2012)</a:t>
            </a:r>
          </a:p>
          <a:p>
            <a:r>
              <a:rPr lang="en-US" sz="2300" dirty="0"/>
              <a:t>T. Nair and K. </a:t>
            </a:r>
            <a:r>
              <a:rPr lang="en-US" sz="2300" dirty="0" err="1"/>
              <a:t>Madhuri</a:t>
            </a:r>
            <a:r>
              <a:rPr lang="en-US" sz="2300" dirty="0"/>
              <a:t>, “Data mining using hierarchical virtual </a:t>
            </a:r>
            <a:r>
              <a:rPr lang="en-US" sz="2300" dirty="0" smtClean="0"/>
              <a:t>k-means approach </a:t>
            </a:r>
            <a:r>
              <a:rPr lang="en-US" sz="2300" dirty="0"/>
              <a:t>integrating data fragments in cloud computing environment</a:t>
            </a:r>
            <a:r>
              <a:rPr lang="en-US" sz="2300" dirty="0" smtClean="0"/>
              <a:t>,” in IEEE CCIS , </a:t>
            </a:r>
            <a:r>
              <a:rPr lang="en-US" sz="2300" dirty="0"/>
              <a:t>2011, pp. </a:t>
            </a:r>
            <a:r>
              <a:rPr lang="en-US" sz="2300" dirty="0" smtClean="0"/>
              <a:t>230–234.</a:t>
            </a:r>
          </a:p>
          <a:p>
            <a:r>
              <a:rPr lang="en-US" sz="2300" dirty="0"/>
              <a:t>B. R. Dai and I. C. Lin, “Efficient map/reduce-based </a:t>
            </a:r>
            <a:r>
              <a:rPr lang="en-US" sz="2300" dirty="0" smtClean="0"/>
              <a:t>DBSCAN algorithm with </a:t>
            </a:r>
            <a:r>
              <a:rPr lang="en-US" sz="2300" dirty="0"/>
              <a:t>optimized data partition,” </a:t>
            </a:r>
            <a:r>
              <a:rPr lang="en-US" sz="2300" dirty="0" smtClean="0"/>
              <a:t>in IEEE CLOUD, </a:t>
            </a:r>
            <a:r>
              <a:rPr lang="en-US" sz="2300" dirty="0"/>
              <a:t>2012, pp. 59–66.</a:t>
            </a:r>
          </a:p>
          <a:p>
            <a:pPr marL="114300" indent="0">
              <a:spcBef>
                <a:spcPts val="0"/>
              </a:spcBef>
              <a:buNone/>
            </a:pPr>
            <a:endParaRPr lang="en-US" sz="2100" dirty="0" smtClean="0">
              <a:ea typeface="MS PGothic" charset="0"/>
            </a:endParaRPr>
          </a:p>
          <a:p>
            <a:pPr marL="114300" indent="0">
              <a:buNone/>
            </a:pPr>
            <a:r>
              <a:rPr lang="en-US" sz="1600" dirty="0"/>
              <a:t>Apache, Apache </a:t>
            </a:r>
            <a:r>
              <a:rPr lang="en-US" sz="1600" dirty="0" err="1"/>
              <a:t>Hadoop</a:t>
            </a:r>
            <a:r>
              <a:rPr lang="en-US" sz="1600" dirty="0"/>
              <a:t> Apache Mahout, </a:t>
            </a:r>
            <a:r>
              <a:rPr lang="en-US" sz="1600" dirty="0" err="1"/>
              <a:t>Hadoop</a:t>
            </a:r>
            <a:r>
              <a:rPr lang="en-US" sz="1600" dirty="0"/>
              <a:t>, Mahout, the </a:t>
            </a:r>
            <a:r>
              <a:rPr lang="en-US" sz="1600" dirty="0" err="1"/>
              <a:t>Hadoop</a:t>
            </a:r>
            <a:r>
              <a:rPr lang="en-US" sz="1600" dirty="0"/>
              <a:t> logo, and the Mahout logo are trademarks of The Apache Software Foundation. Amazon Web Services, the “Powered by Amazon Web Services” logo, and the "Amazon Web Services" logo are trademarks of Amazon.com, Inc. or its affiliates in the United States and/or other countries. Used with permission. No endorsement by The Apache Software Foundation or Amazon.com, Inc. is implied by the use of these marks</a:t>
            </a:r>
            <a:r>
              <a:rPr lang="en-US" sz="1600" dirty="0" smtClean="0"/>
              <a:t>.</a:t>
            </a:r>
            <a:endParaRPr lang="en-US" sz="1600" dirty="0"/>
          </a:p>
          <a:p>
            <a:pPr>
              <a:spcBef>
                <a:spcPts val="0"/>
              </a:spcBef>
            </a:pPr>
            <a:endParaRPr lang="en-US" sz="2000" dirty="0" smtClean="0">
              <a:latin typeface="Calibri" charset="0"/>
              <a:ea typeface="MS PGothic" charset="0"/>
            </a:endParaRPr>
          </a:p>
          <a:p>
            <a:pPr>
              <a:spcBef>
                <a:spcPts val="0"/>
              </a:spcBef>
            </a:pPr>
            <a:endParaRPr lang="en-US" sz="2000" dirty="0">
              <a:latin typeface="Calibri" charset="0"/>
              <a:ea typeface="MS PGothic" charset="0"/>
            </a:endParaRPr>
          </a:p>
          <a:p>
            <a:pPr>
              <a:spcBef>
                <a:spcPts val="0"/>
              </a:spcBef>
            </a:pPr>
            <a:endParaRPr lang="en-US" sz="2000" dirty="0" smtClean="0">
              <a:latin typeface="Calibri" charset="0"/>
              <a:ea typeface="MS PGothic" charset="0"/>
            </a:endParaRPr>
          </a:p>
        </p:txBody>
      </p:sp>
      <p:sp>
        <p:nvSpPr>
          <p:cNvPr id="7" name="Slide Number Placeholder 6"/>
          <p:cNvSpPr>
            <a:spLocks noGrp="1"/>
          </p:cNvSpPr>
          <p:nvPr>
            <p:ph type="sldNum" sz="quarter" idx="12"/>
          </p:nvPr>
        </p:nvSpPr>
        <p:spPr/>
        <p:txBody>
          <a:bodyPr>
            <a:normAutofit/>
          </a:bodyPr>
          <a:lstStyle/>
          <a:p>
            <a:fld id="{89C7DFD6-7F6F-9F47-9D2F-CA1624647C8D}" type="slidenum">
              <a:rPr lang="en-US" smtClean="0"/>
              <a:pPr/>
              <a:t>25</a:t>
            </a:fld>
            <a:endParaRPr lang="en-US"/>
          </a:p>
        </p:txBody>
      </p:sp>
    </p:spTree>
    <p:extLst>
      <p:ext uri="{BB962C8B-B14F-4D97-AF65-F5344CB8AC3E}">
        <p14:creationId xmlns:p14="http://schemas.microsoft.com/office/powerpoint/2010/main" val="209775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746521" y="2181898"/>
            <a:ext cx="77724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r>
              <a:rPr lang="en-US" sz="5400" b="1" dirty="0" smtClean="0">
                <a:solidFill>
                  <a:schemeClr val="accent2">
                    <a:lumMod val="75000"/>
                  </a:schemeClr>
                </a:solidFill>
                <a:latin typeface="Arial Bold" charset="0"/>
                <a:ea typeface="MS PGothic" charset="0"/>
              </a:rPr>
              <a:t>Appendix</a:t>
            </a:r>
            <a:endParaRPr lang="en-US" sz="5400" b="1" dirty="0">
              <a:solidFill>
                <a:schemeClr val="accent2">
                  <a:lumMod val="75000"/>
                </a:schemeClr>
              </a:solidFill>
              <a:latin typeface="Arial Bold" charset="0"/>
              <a:ea typeface="MS PGothic" charset="0"/>
            </a:endParaRPr>
          </a:p>
        </p:txBody>
      </p:sp>
      <p:sp>
        <p:nvSpPr>
          <p:cNvPr id="4" name="Slide Number Placeholder 3"/>
          <p:cNvSpPr>
            <a:spLocks noGrp="1"/>
          </p:cNvSpPr>
          <p:nvPr>
            <p:ph type="sldNum" sz="quarter" idx="12"/>
          </p:nvPr>
        </p:nvSpPr>
        <p:spPr/>
        <p:txBody>
          <a:bodyPr>
            <a:normAutofit/>
          </a:bodyPr>
          <a:lstStyle/>
          <a:p>
            <a:fld id="{89C7DFD6-7F6F-9F47-9D2F-CA1624647C8D}" type="slidenum">
              <a:rPr lang="en-US" smtClean="0"/>
              <a:pPr/>
              <a:t>26</a:t>
            </a:fld>
            <a:endParaRPr lang="en-US"/>
          </a:p>
        </p:txBody>
      </p:sp>
    </p:spTree>
    <p:extLst>
      <p:ext uri="{BB962C8B-B14F-4D97-AF65-F5344CB8AC3E}">
        <p14:creationId xmlns:p14="http://schemas.microsoft.com/office/powerpoint/2010/main" val="13007266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27</a:t>
            </a:fld>
            <a:endParaRPr lang="en-US"/>
          </a:p>
        </p:txBody>
      </p:sp>
      <p:pic>
        <p:nvPicPr>
          <p:cNvPr id="22" name="vis_video.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9557" y="593125"/>
            <a:ext cx="7345224" cy="5631122"/>
          </a:xfrm>
          <a:prstGeom prst="rect">
            <a:avLst/>
          </a:prstGeom>
          <a:ln w="19050">
            <a:solidFill>
              <a:schemeClr val="tx1"/>
            </a:solidFill>
          </a:ln>
        </p:spPr>
      </p:pic>
    </p:spTree>
    <p:extLst>
      <p:ext uri="{BB962C8B-B14F-4D97-AF65-F5344CB8AC3E}">
        <p14:creationId xmlns:p14="http://schemas.microsoft.com/office/powerpoint/2010/main" val="32559814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2"/>
                                        </p:tgtEl>
                                      </p:cBhvr>
                                    </p:cmd>
                                  </p:childTnLst>
                                </p:cTn>
                              </p:par>
                            </p:childTnLst>
                          </p:cTn>
                        </p:par>
                      </p:childTnLst>
                    </p:cTn>
                  </p:par>
                </p:childTnLst>
              </p:cTn>
              <p:nextCondLst>
                <p:cond evt="onClick" delay="0">
                  <p:tgtEl>
                    <p:spTgt spid="22"/>
                  </p:tgtEl>
                </p:cond>
              </p:nextCondLst>
            </p:seq>
            <p:video>
              <p:cMediaNode vol="80000">
                <p:cTn id="7" fill="hold" display="0">
                  <p:stCondLst>
                    <p:cond delay="indefinite"/>
                  </p:stCondLst>
                </p:cTn>
                <p:tgtEl>
                  <p:spTgt spid="2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Affinity </a:t>
            </a:r>
            <a:r>
              <a:rPr lang="en-US" dirty="0">
                <a:solidFill>
                  <a:schemeClr val="accent2">
                    <a:lumMod val="75000"/>
                  </a:schemeClr>
                </a:solidFill>
                <a:latin typeface="Calibri" charset="0"/>
                <a:ea typeface="MS PGothic" charset="0"/>
              </a:rPr>
              <a:t>Propagation</a:t>
            </a:r>
          </a:p>
        </p:txBody>
      </p:sp>
      <mc:AlternateContent xmlns:mc="http://schemas.openxmlformats.org/markup-compatibility/2006" xmlns:a14="http://schemas.microsoft.com/office/drawing/2010/main">
        <mc:Choice Requires="a14">
          <p:sp>
            <p:nvSpPr>
              <p:cNvPr id="69" name="Content Placeholder 2"/>
              <p:cNvSpPr>
                <a:spLocks noGrp="1"/>
              </p:cNvSpPr>
              <p:nvPr>
                <p:ph idx="1"/>
              </p:nvPr>
            </p:nvSpPr>
            <p:spPr>
              <a:xfrm>
                <a:off x="542186" y="1930400"/>
                <a:ext cx="3841972" cy="1295510"/>
              </a:xfrm>
            </p:spPr>
            <p:txBody>
              <a:bodyPr>
                <a:noAutofit/>
              </a:bodyPr>
              <a:lstStyle/>
              <a:p>
                <a:pPr>
                  <a:spcBef>
                    <a:spcPts val="0"/>
                  </a:spcBef>
                </a:pPr>
                <a14:m>
                  <m:oMath xmlns:m="http://schemas.openxmlformats.org/officeDocument/2006/math">
                    <m:r>
                      <a:rPr lang="en-US" sz="1600" i="1" smtClean="0">
                        <a:latin typeface="Cambria Math"/>
                        <a:ea typeface="Cambria Math" pitchFamily="18" charset="0"/>
                      </a:rPr>
                      <m:t>𝑖</m:t>
                    </m:r>
                  </m:oMath>
                </a14:m>
                <a:r>
                  <a:rPr lang="en-US" sz="1600" dirty="0" smtClean="0">
                    <a:latin typeface="Cambria Math" pitchFamily="18" charset="0"/>
                    <a:ea typeface="Cambria Math" pitchFamily="18" charset="0"/>
                  </a:rPr>
                  <a:t>	: The </a:t>
                </a:r>
                <a:r>
                  <a:rPr lang="en-US" sz="1600" dirty="0">
                    <a:latin typeface="Cambria Math" pitchFamily="18" charset="0"/>
                    <a:ea typeface="Cambria Math" pitchFamily="18" charset="0"/>
                  </a:rPr>
                  <a:t>node </a:t>
                </a:r>
                <a:r>
                  <a:rPr lang="en-US" sz="1600" dirty="0" smtClean="0">
                    <a:latin typeface="Cambria Math" pitchFamily="18" charset="0"/>
                    <a:ea typeface="Cambria Math" pitchFamily="18" charset="0"/>
                  </a:rPr>
                  <a:t>index</a:t>
                </a:r>
              </a:p>
              <a:p>
                <a:pPr>
                  <a:spcBef>
                    <a:spcPts val="0"/>
                  </a:spcBef>
                </a:pPr>
                <a:endParaRPr lang="en-US" sz="1600" dirty="0">
                  <a:latin typeface="Cambria Math" pitchFamily="18" charset="0"/>
                  <a:ea typeface="Cambria Math" pitchFamily="18" charset="0"/>
                </a:endParaRPr>
              </a:p>
              <a:p>
                <a:pPr>
                  <a:spcBef>
                    <a:spcPts val="0"/>
                  </a:spcBef>
                </a:pPr>
                <a:r>
                  <a:rPr lang="en-US" sz="1600" i="1" dirty="0">
                    <a:latin typeface="Cambria Math" pitchFamily="18" charset="0"/>
                    <a:ea typeface="Cambria Math" pitchFamily="18" charset="0"/>
                  </a:rPr>
                  <a:t>j </a:t>
                </a:r>
                <a:r>
                  <a:rPr lang="en-US" sz="1600" i="1" dirty="0" smtClean="0">
                    <a:latin typeface="Cambria Math" pitchFamily="18" charset="0"/>
                    <a:ea typeface="Cambria Math" pitchFamily="18" charset="0"/>
                  </a:rPr>
                  <a:t>	</a:t>
                </a:r>
                <a:r>
                  <a:rPr lang="en-US" sz="1600" dirty="0" smtClean="0">
                    <a:latin typeface="Cambria Math" pitchFamily="18" charset="0"/>
                    <a:ea typeface="Cambria Math" pitchFamily="18" charset="0"/>
                  </a:rPr>
                  <a:t>: The potential exemplar index</a:t>
                </a:r>
              </a:p>
              <a:p>
                <a:pPr>
                  <a:spcBef>
                    <a:spcPts val="0"/>
                  </a:spcBef>
                </a:pPr>
                <a:endParaRPr lang="en-US" sz="1600" dirty="0">
                  <a:latin typeface="Cambria Math" pitchFamily="18" charset="0"/>
                  <a:ea typeface="Cambria Math" pitchFamily="18" charset="0"/>
                </a:endParaRPr>
              </a:p>
              <a:p>
                <a:pPr>
                  <a:spcBef>
                    <a:spcPts val="0"/>
                  </a:spcBef>
                </a:pPr>
                <a14:m>
                  <m:oMath xmlns:m="http://schemas.openxmlformats.org/officeDocument/2006/math">
                    <m:sSub>
                      <m:sSubPr>
                        <m:ctrlPr>
                          <a:rPr lang="en-US" sz="1600" i="1">
                            <a:latin typeface="Cambria Math"/>
                            <a:ea typeface="Cambria Math" pitchFamily="18" charset="0"/>
                            <a:cs typeface="Cambria Math"/>
                          </a:rPr>
                        </m:ctrlPr>
                      </m:sSubPr>
                      <m:e>
                        <m:r>
                          <a:rPr lang="en-US" sz="1600" b="0" i="1" smtClean="0">
                            <a:latin typeface="Cambria Math"/>
                            <a:ea typeface="Cambria Math" pitchFamily="18" charset="0"/>
                            <a:cs typeface="Cambria Math"/>
                          </a:rPr>
                          <m:t>𝑝</m:t>
                        </m:r>
                      </m:e>
                      <m:sub>
                        <m:r>
                          <a:rPr lang="en-US" sz="1600" i="1">
                            <a:latin typeface="Cambria Math"/>
                            <a:ea typeface="Cambria Math" pitchFamily="18" charset="0"/>
                            <a:cs typeface="Cambria Math"/>
                          </a:rPr>
                          <m:t>𝑘</m:t>
                        </m:r>
                      </m:sub>
                    </m:sSub>
                  </m:oMath>
                </a14:m>
                <a:r>
                  <a:rPr lang="en-US" sz="1600" dirty="0" smtClean="0">
                    <a:latin typeface="Cambria Math" pitchFamily="18" charset="0"/>
                    <a:ea typeface="Cambria Math" pitchFamily="18" charset="0"/>
                    <a:cs typeface="Cambria Math"/>
                  </a:rPr>
                  <a:t>	: Penalty function</a:t>
                </a:r>
                <a:endParaRPr lang="en-US" sz="1600" dirty="0">
                  <a:latin typeface="Cambria Math" pitchFamily="18" charset="0"/>
                  <a:ea typeface="Cambria Math" pitchFamily="18" charset="0"/>
                  <a:cs typeface="Cambria Math"/>
                </a:endParaRPr>
              </a:p>
            </p:txBody>
          </p:sp>
        </mc:Choice>
        <mc:Fallback xmlns="">
          <p:sp>
            <p:nvSpPr>
              <p:cNvPr id="69" name="Content Placeholder 2"/>
              <p:cNvSpPr>
                <a:spLocks noGrp="1" noRot="1" noChangeAspect="1" noMove="1" noResize="1" noEditPoints="1" noAdjustHandles="1" noChangeArrowheads="1" noChangeShapeType="1" noTextEdit="1"/>
              </p:cNvSpPr>
              <p:nvPr>
                <p:ph idx="1"/>
              </p:nvPr>
            </p:nvSpPr>
            <p:spPr>
              <a:xfrm>
                <a:off x="542186" y="1930400"/>
                <a:ext cx="3841972" cy="1295510"/>
              </a:xfrm>
              <a:blipFill rotWithShape="1">
                <a:blip r:embed="rId2"/>
                <a:stretch>
                  <a:fillRect t="-1887" b="-7075"/>
                </a:stretch>
              </a:blipFill>
            </p:spPr>
            <p:txBody>
              <a:bodyPr/>
              <a:lstStyle/>
              <a:p>
                <a:r>
                  <a:rPr lang="en-US">
                    <a:noFill/>
                  </a:rPr>
                  <a:t> </a:t>
                </a:r>
              </a:p>
            </p:txBody>
          </p:sp>
        </mc:Fallback>
      </mc:AlternateContent>
      <p:sp>
        <p:nvSpPr>
          <p:cNvPr id="71" name="Slide Number Placeholder 4"/>
          <p:cNvSpPr>
            <a:spLocks noGrp="1"/>
          </p:cNvSpPr>
          <p:nvPr>
            <p:ph type="sldNum" sz="quarter" idx="12"/>
          </p:nvPr>
        </p:nvSpPr>
        <p:spPr/>
        <p:txBody>
          <a:bodyPr>
            <a:normAutofit/>
          </a:bodyPr>
          <a:lstStyle/>
          <a:p>
            <a:fld id="{C8E561EE-62DB-4A47-9282-7C8CD0E4FCC6}" type="slidenum">
              <a:rPr lang="en-US" smtClean="0"/>
              <a:pPr/>
              <a:t>28</a:t>
            </a:fld>
            <a:endParaRPr lang="en-US" dirty="0"/>
          </a:p>
        </p:txBody>
      </p:sp>
      <mc:AlternateContent xmlns:mc="http://schemas.openxmlformats.org/markup-compatibility/2006" xmlns:a14="http://schemas.microsoft.com/office/drawing/2010/main">
        <mc:Choice Requires="a14">
          <p:sp>
            <p:nvSpPr>
              <p:cNvPr id="70" name="Content Placeholder 3"/>
              <p:cNvSpPr txBox="1">
                <a:spLocks/>
              </p:cNvSpPr>
              <p:nvPr/>
            </p:nvSpPr>
            <p:spPr>
              <a:xfrm>
                <a:off x="4368976" y="1930400"/>
                <a:ext cx="4201543" cy="1295510"/>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a:spcBef>
                    <a:spcPts val="0"/>
                  </a:spcBef>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a:solidFill>
                              <a:schemeClr val="tx1"/>
                            </a:solidFill>
                            <a:latin typeface="Cambria Math" pitchFamily="18" charset="0"/>
                            <a:ea typeface="Cambria Math" pitchFamily="18" charset="0"/>
                          </a:rPr>
                          <m:t>𝑠</m:t>
                        </m:r>
                      </m:e>
                      <m:sub>
                        <m:r>
                          <a:rPr lang="en-US" sz="1600" i="1">
                            <a:solidFill>
                              <a:schemeClr val="tx1"/>
                            </a:solidFill>
                            <a:latin typeface="Cambria Math"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Similarity </a:t>
                </a:r>
                <a:r>
                  <a:rPr lang="en-US" sz="1600" dirty="0">
                    <a:solidFill>
                      <a:schemeClr val="tx1"/>
                    </a:solidFill>
                    <a:latin typeface="Cambria Math" pitchFamily="18" charset="0"/>
                    <a:ea typeface="Cambria Math" pitchFamily="18" charset="0"/>
                    <a:cs typeface="Cambria Math"/>
                  </a:rPr>
                  <a:t>of </a:t>
                </a:r>
                <a:r>
                  <a:rPr lang="en-US" sz="1600" dirty="0">
                    <a:solidFill>
                      <a:schemeClr val="tx1"/>
                    </a:solidFill>
                    <a:latin typeface="Cambria Math" pitchFamily="18" charset="0"/>
                    <a:ea typeface="Cambria Math" pitchFamily="18" charset="0"/>
                  </a:rPr>
                  <a:t> node to </a:t>
                </a:r>
                <a:r>
                  <a:rPr lang="en-US" sz="1600" dirty="0" smtClean="0">
                    <a:solidFill>
                      <a:schemeClr val="tx1"/>
                    </a:solidFill>
                    <a:latin typeface="Cambria Math" pitchFamily="18" charset="0"/>
                    <a:ea typeface="Cambria Math" pitchFamily="18" charset="0"/>
                    <a:cs typeface="Cambria Math"/>
                  </a:rPr>
                  <a:t>exemplar</a:t>
                </a:r>
              </a:p>
              <a:p>
                <a:pPr>
                  <a:spcBef>
                    <a:spcPts val="0"/>
                  </a:spcBef>
                  <a:buClr>
                    <a:schemeClr val="accent1"/>
                  </a:buClr>
                  <a:buFont typeface="Arial" pitchFamily="34" charset="0"/>
                  <a:buChar char="•"/>
                </a:pPr>
                <a:endParaRPr lang="en-US" sz="1600" i="1" dirty="0" smtClean="0">
                  <a:solidFill>
                    <a:schemeClr val="tx1"/>
                  </a:solidFill>
                  <a:latin typeface="Cambria Math"/>
                  <a:ea typeface="Cambria Math" pitchFamily="18" charset="0"/>
                </a:endParaRPr>
              </a:p>
              <a:p>
                <a:pPr>
                  <a:spcBef>
                    <a:spcPts val="0"/>
                  </a:spcBef>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a:solidFill>
                              <a:schemeClr val="tx1"/>
                            </a:solidFill>
                            <a:latin typeface="Cambria Math" pitchFamily="18" charset="0"/>
                            <a:ea typeface="Cambria Math" pitchFamily="18" charset="0"/>
                          </a:rPr>
                          <m:t>𝜌</m:t>
                        </m:r>
                      </m:e>
                      <m:sub>
                        <m:r>
                          <a:rPr lang="en-US" sz="1600" i="1">
                            <a:solidFill>
                              <a:schemeClr val="tx1"/>
                            </a:solidFill>
                            <a:latin typeface="Cambria Math"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Responsibility </a:t>
                </a:r>
                <a:r>
                  <a:rPr lang="en-US" sz="1600" dirty="0">
                    <a:solidFill>
                      <a:schemeClr val="tx1"/>
                    </a:solidFill>
                    <a:latin typeface="Cambria Math" pitchFamily="18" charset="0"/>
                    <a:ea typeface="Cambria Math" pitchFamily="18" charset="0"/>
                    <a:cs typeface="Cambria Math"/>
                  </a:rPr>
                  <a:t>of exemplar for 	</a:t>
                </a:r>
                <a:r>
                  <a:rPr lang="en-US" sz="1600" dirty="0" smtClean="0">
                    <a:solidFill>
                      <a:schemeClr val="tx1"/>
                    </a:solidFill>
                    <a:latin typeface="Cambria Math" pitchFamily="18" charset="0"/>
                    <a:ea typeface="Cambria Math" pitchFamily="18" charset="0"/>
                    <a:cs typeface="Cambria Math"/>
                  </a:rPr>
                  <a:t>   node</a:t>
                </a:r>
                <a:endParaRPr lang="en-US" sz="1600" dirty="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endParaRPr lang="en-US" sz="1600" i="1" dirty="0" smtClean="0">
                  <a:solidFill>
                    <a:schemeClr val="tx1"/>
                  </a:solidFill>
                  <a:latin typeface="Cambria Math"/>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i="1">
                            <a:solidFill>
                              <a:schemeClr val="tx1"/>
                            </a:solidFill>
                            <a:latin typeface="Cambria Math" panose="02040503050406030204" pitchFamily="18" charset="0"/>
                            <a:ea typeface="Cambria Math" pitchFamily="18" charset="0"/>
                          </a:rPr>
                          <m:t>𝛼</m:t>
                        </m:r>
                      </m:e>
                      <m:sub>
                        <m:r>
                          <a:rPr lang="en-US" sz="1600" i="1">
                            <a:solidFill>
                              <a:schemeClr val="tx1"/>
                            </a:solidFill>
                            <a:latin typeface="Cambria Math" panose="02040503050406030204" pitchFamily="18" charset="0"/>
                            <a:ea typeface="Cambria Math" pitchFamily="18" charset="0"/>
                          </a:rPr>
                          <m:t>𝑖𝑗</m:t>
                        </m:r>
                      </m:sub>
                      <m:sup/>
                    </m:sSubSup>
                  </m:oMath>
                </a14:m>
                <a:r>
                  <a:rPr lang="en-US" sz="1600" dirty="0" smtClean="0">
                    <a:solidFill>
                      <a:schemeClr val="tx1"/>
                    </a:solidFill>
                    <a:latin typeface="Cambria Math" pitchFamily="18" charset="0"/>
                    <a:ea typeface="Cambria Math" pitchFamily="18" charset="0"/>
                    <a:cs typeface="Cambria Math"/>
                  </a:rPr>
                  <a:t>	: Availability </a:t>
                </a:r>
                <a:r>
                  <a:rPr lang="en-US" sz="1600" dirty="0">
                    <a:solidFill>
                      <a:schemeClr val="tx1"/>
                    </a:solidFill>
                    <a:latin typeface="Cambria Math" pitchFamily="18" charset="0"/>
                    <a:ea typeface="Cambria Math" pitchFamily="18" charset="0"/>
                    <a:cs typeface="Cambria Math"/>
                  </a:rPr>
                  <a:t>of</a:t>
                </a:r>
                <a:r>
                  <a:rPr lang="en-US" sz="1600" dirty="0">
                    <a:solidFill>
                      <a:schemeClr val="tx1"/>
                    </a:solidFill>
                    <a:latin typeface="Cambria Math" pitchFamily="18" charset="0"/>
                    <a:ea typeface="Cambria Math" pitchFamily="18" charset="0"/>
                  </a:rPr>
                  <a:t> </a:t>
                </a:r>
                <a:r>
                  <a:rPr lang="en-US" sz="1600" dirty="0" smtClean="0">
                    <a:solidFill>
                      <a:schemeClr val="tx1"/>
                    </a:solidFill>
                    <a:latin typeface="Cambria Math" pitchFamily="18" charset="0"/>
                    <a:ea typeface="Cambria Math" pitchFamily="18" charset="0"/>
                  </a:rPr>
                  <a:t>exemplar to </a:t>
                </a:r>
                <a:r>
                  <a:rPr lang="en-US" sz="1600" dirty="0" smtClean="0">
                    <a:solidFill>
                      <a:schemeClr val="tx1"/>
                    </a:solidFill>
                    <a:latin typeface="Cambria Math" pitchFamily="18" charset="0"/>
                    <a:ea typeface="Cambria Math" pitchFamily="18" charset="0"/>
                    <a:cs typeface="Cambria Math"/>
                  </a:rPr>
                  <a:t>node</a:t>
                </a:r>
              </a:p>
              <a:p>
                <a:pPr fontAlgn="auto">
                  <a:spcBef>
                    <a:spcPts val="0"/>
                  </a:spcBef>
                  <a:spcAft>
                    <a:spcPts val="0"/>
                  </a:spcAft>
                  <a:buClr>
                    <a:schemeClr val="accent1"/>
                  </a:buClr>
                  <a:buFont typeface="Arial" pitchFamily="34" charset="0"/>
                  <a:buChar char="•"/>
                </a:pP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b="0" i="1" smtClean="0">
                            <a:solidFill>
                              <a:schemeClr val="tx1"/>
                            </a:solidFill>
                            <a:latin typeface="Cambria Math"/>
                            <a:ea typeface="Cambria Math" pitchFamily="18" charset="0"/>
                          </a:rPr>
                          <m:t>𝑒</m:t>
                        </m:r>
                      </m:e>
                      <m:sub>
                        <m:r>
                          <a:rPr lang="en-US" sz="1600" b="0" i="1" smtClean="0">
                            <a:solidFill>
                              <a:schemeClr val="tx1"/>
                            </a:solidFill>
                            <a:latin typeface="Cambria Math"/>
                            <a:ea typeface="Cambria Math" pitchFamily="18" charset="0"/>
                          </a:rPr>
                          <m:t>𝑖</m:t>
                        </m:r>
                      </m:sub>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Cluster assignment for node</a:t>
                </a:r>
                <a:endParaRPr lang="en-US" sz="1600" dirty="0" smtClean="0">
                  <a:solidFill>
                    <a:schemeClr val="tx1"/>
                  </a:solidFill>
                  <a:latin typeface="Cambria Math" pitchFamily="18" charset="0"/>
                  <a:ea typeface="Cambria Math" pitchFamily="18" charset="0"/>
                  <a:cs typeface="Cambria Math"/>
                </a:endParaRPr>
              </a:p>
            </p:txBody>
          </p:sp>
        </mc:Choice>
        <mc:Fallback xmlns="">
          <p:sp>
            <p:nvSpPr>
              <p:cNvPr id="70" name="Content Placeholder 3"/>
              <p:cNvSpPr txBox="1">
                <a:spLocks noRot="1" noChangeAspect="1" noMove="1" noResize="1" noEditPoints="1" noAdjustHandles="1" noChangeArrowheads="1" noChangeShapeType="1" noTextEdit="1"/>
              </p:cNvSpPr>
              <p:nvPr/>
            </p:nvSpPr>
            <p:spPr>
              <a:xfrm>
                <a:off x="4368976" y="1930400"/>
                <a:ext cx="4201543" cy="1295510"/>
              </a:xfrm>
              <a:prstGeom prst="rect">
                <a:avLst/>
              </a:prstGeom>
              <a:blipFill rotWithShape="1">
                <a:blip r:embed="rId3"/>
                <a:stretch>
                  <a:fillRect l="-871" t="-1887" b="-707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Content Placeholder 2"/>
              <p:cNvSpPr txBox="1">
                <a:spLocks/>
              </p:cNvSpPr>
              <p:nvPr/>
            </p:nvSpPr>
            <p:spPr>
              <a:xfrm>
                <a:off x="690017" y="3333750"/>
                <a:ext cx="5960964" cy="3524250"/>
              </a:xfrm>
              <a:prstGeom prst="rect">
                <a:avLst/>
              </a:prstGeom>
            </p:spPr>
            <p:txBody>
              <a:bodyPr vert="horz" lIns="91440" tIns="45720" rIns="91440" bIns="45720" numCol="2"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limLow>
                        <m:limLowPr>
                          <m:ctrlPr>
                            <a:rPr lang="en-US" sz="1600" i="1" smtClean="0">
                              <a:solidFill>
                                <a:schemeClr val="tx1"/>
                              </a:solidFill>
                              <a:latin typeface="Cambria Math"/>
                            </a:rPr>
                          </m:ctrlPr>
                        </m:limLowPr>
                        <m:e>
                          <m:r>
                            <m:rPr>
                              <m:sty m:val="p"/>
                            </m:rPr>
                            <a:rPr lang="en-US" sz="1600">
                              <a:solidFill>
                                <a:schemeClr val="tx1"/>
                              </a:solidFill>
                              <a:latin typeface="Cambria Math"/>
                            </a:rPr>
                            <m:t>argmax</m:t>
                          </m:r>
                        </m:e>
                        <m:lim>
                          <m:r>
                            <a:rPr lang="en-US" sz="1600" i="1">
                              <a:solidFill>
                                <a:schemeClr val="tx1"/>
                              </a:solidFill>
                              <a:latin typeface="Cambria Math"/>
                            </a:rPr>
                            <m:t>𝑐</m:t>
                          </m:r>
                        </m:lim>
                      </m:limLow>
                      <m:nary>
                        <m:naryPr>
                          <m:chr m:val="∑"/>
                          <m:ctrlPr>
                            <a:rPr lang="en-US" sz="1600" i="1">
                              <a:solidFill>
                                <a:schemeClr val="tx1"/>
                              </a:solidFill>
                              <a:latin typeface="Cambria Math"/>
                            </a:rPr>
                          </m:ctrlPr>
                        </m:naryPr>
                        <m:sub>
                          <m:r>
                            <m:rPr>
                              <m:brk m:alnAt="23"/>
                            </m:rPr>
                            <a:rPr lang="en-US" sz="1600" i="1">
                              <a:solidFill>
                                <a:schemeClr val="tx1"/>
                              </a:solidFill>
                              <a:latin typeface="Cambria Math"/>
                            </a:rPr>
                            <m:t>𝑖</m:t>
                          </m:r>
                          <m:r>
                            <a:rPr lang="en-US" sz="1600" i="1">
                              <a:solidFill>
                                <a:schemeClr val="tx1"/>
                              </a:solidFill>
                              <a:latin typeface="Cambria Math"/>
                            </a:rPr>
                            <m:t>=1</m:t>
                          </m:r>
                        </m:sub>
                        <m:sup>
                          <m:r>
                            <a:rPr lang="en-US" sz="1600" i="1">
                              <a:solidFill>
                                <a:schemeClr val="tx1"/>
                              </a:solidFill>
                              <a:latin typeface="Cambria Math"/>
                            </a:rPr>
                            <m:t>𝑁</m:t>
                          </m:r>
                        </m:sup>
                        <m:e>
                          <m:r>
                            <a:rPr lang="en-US" sz="1600" i="1">
                              <a:solidFill>
                                <a:schemeClr val="tx1"/>
                              </a:solidFill>
                              <a:latin typeface="Cambria Math"/>
                            </a:rPr>
                            <m:t>𝑠</m:t>
                          </m:r>
                          <m:d>
                            <m:dPr>
                              <m:ctrlPr>
                                <a:rPr lang="en-US" sz="1600" i="1">
                                  <a:solidFill>
                                    <a:schemeClr val="tx1"/>
                                  </a:solidFill>
                                  <a:latin typeface="Cambria Math"/>
                                </a:rPr>
                              </m:ctrlPr>
                            </m:dPr>
                            <m:e>
                              <m:r>
                                <a:rPr lang="en-US" sz="1600" i="1">
                                  <a:solidFill>
                                    <a:schemeClr val="tx1"/>
                                  </a:solidFill>
                                  <a:latin typeface="Cambria Math"/>
                                </a:rPr>
                                <m:t>𝑖</m:t>
                              </m:r>
                              <m:r>
                                <a:rPr lang="en-US" sz="1600" i="1">
                                  <a:solidFill>
                                    <a:schemeClr val="tx1"/>
                                  </a:solidFill>
                                  <a:latin typeface="Cambria Math"/>
                                </a:rPr>
                                <m:t>,</m:t>
                              </m:r>
                              <m:sSub>
                                <m:sSubPr>
                                  <m:ctrlPr>
                                    <a:rPr lang="en-US" sz="1600" i="1">
                                      <a:solidFill>
                                        <a:schemeClr val="tx1"/>
                                      </a:solidFill>
                                      <a:latin typeface="Cambria Math"/>
                                    </a:rPr>
                                  </m:ctrlPr>
                                </m:sSubPr>
                                <m:e>
                                  <m:r>
                                    <a:rPr lang="en-US" sz="1600" b="0" i="1" smtClean="0">
                                      <a:solidFill>
                                        <a:schemeClr val="tx1"/>
                                      </a:solidFill>
                                      <a:latin typeface="Cambria Math"/>
                                    </a:rPr>
                                    <m:t>𝑒</m:t>
                                  </m:r>
                                </m:e>
                                <m:sub>
                                  <m:r>
                                    <a:rPr lang="en-US" sz="1600" i="1">
                                      <a:solidFill>
                                        <a:schemeClr val="tx1"/>
                                      </a:solidFill>
                                      <a:latin typeface="Cambria Math"/>
                                    </a:rPr>
                                    <m:t>𝑖</m:t>
                                  </m:r>
                                </m:sub>
                              </m:sSub>
                            </m:e>
                          </m:d>
                        </m:e>
                      </m:nary>
                      <m:r>
                        <a:rPr lang="en-US" sz="1600" i="1">
                          <a:solidFill>
                            <a:schemeClr val="tx1"/>
                          </a:solidFill>
                          <a:latin typeface="Cambria Math"/>
                        </a:rPr>
                        <m:t>+</m:t>
                      </m:r>
                      <m:nary>
                        <m:naryPr>
                          <m:chr m:val="∑"/>
                          <m:ctrlPr>
                            <a:rPr lang="en-US" sz="1600" i="1">
                              <a:solidFill>
                                <a:schemeClr val="tx1"/>
                              </a:solidFill>
                              <a:latin typeface="Cambria Math"/>
                            </a:rPr>
                          </m:ctrlPr>
                        </m:naryPr>
                        <m:sub>
                          <m:r>
                            <m:rPr>
                              <m:brk m:alnAt="23"/>
                            </m:rPr>
                            <a:rPr lang="en-US" sz="1600" i="1">
                              <a:solidFill>
                                <a:schemeClr val="tx1"/>
                              </a:solidFill>
                              <a:latin typeface="Cambria Math"/>
                            </a:rPr>
                            <m:t>𝑘</m:t>
                          </m:r>
                          <m:r>
                            <a:rPr lang="en-US" sz="1600" i="1">
                              <a:solidFill>
                                <a:schemeClr val="tx1"/>
                              </a:solidFill>
                              <a:latin typeface="Cambria Math"/>
                            </a:rPr>
                            <m:t>=1</m:t>
                          </m:r>
                        </m:sub>
                        <m:sup>
                          <m:r>
                            <a:rPr lang="en-US" sz="1600" i="1">
                              <a:solidFill>
                                <a:schemeClr val="tx1"/>
                              </a:solidFill>
                              <a:latin typeface="Cambria Math"/>
                            </a:rPr>
                            <m:t>𝑁</m:t>
                          </m:r>
                        </m:sup>
                        <m:e>
                          <m:r>
                            <a:rPr lang="en-US" sz="1600" b="0" i="1" smtClean="0">
                              <a:solidFill>
                                <a:schemeClr val="tx1"/>
                              </a:solidFill>
                              <a:latin typeface="Cambria Math"/>
                            </a:rPr>
                            <m:t>𝑝</m:t>
                          </m:r>
                          <m:r>
                            <a:rPr lang="en-US" sz="1600" i="1">
                              <a:solidFill>
                                <a:schemeClr val="tx1"/>
                              </a:solidFill>
                              <a:latin typeface="Cambria Math"/>
                            </a:rPr>
                            <m:t>(</m:t>
                          </m:r>
                          <m:r>
                            <a:rPr lang="en-US" sz="1600" b="0" i="1" smtClean="0">
                              <a:solidFill>
                                <a:schemeClr val="tx1"/>
                              </a:solidFill>
                              <a:latin typeface="Cambria Math"/>
                            </a:rPr>
                            <m:t>𝑒</m:t>
                          </m:r>
                          <m:r>
                            <a:rPr lang="en-US" sz="1600" i="1">
                              <a:solidFill>
                                <a:schemeClr val="tx1"/>
                              </a:solidFill>
                              <a:latin typeface="Cambria Math"/>
                            </a:rPr>
                            <m:t>)</m:t>
                          </m:r>
                        </m:e>
                      </m:nary>
                    </m:oMath>
                  </m:oMathPara>
                </a14:m>
                <a:endParaRPr lang="en-US" sz="1600" dirty="0" smtClean="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
                        <m:sSubPr>
                          <m:ctrlPr>
                            <a:rPr lang="en-US" sz="1600" i="1">
                              <a:solidFill>
                                <a:schemeClr val="tx1"/>
                              </a:solidFill>
                              <a:latin typeface="Cambria Math"/>
                            </a:rPr>
                          </m:ctrlPr>
                        </m:sSubPr>
                        <m:e>
                          <m:r>
                            <a:rPr lang="en-US" sz="1600" b="0" i="1" smtClean="0">
                              <a:solidFill>
                                <a:schemeClr val="tx1"/>
                              </a:solidFill>
                              <a:latin typeface="Cambria Math"/>
                            </a:rPr>
                            <m:t>𝑝</m:t>
                          </m:r>
                        </m:e>
                        <m:sub>
                          <m:r>
                            <a:rPr lang="en-US" sz="1600" i="1">
                              <a:solidFill>
                                <a:schemeClr val="tx1"/>
                              </a:solidFill>
                              <a:latin typeface="Cambria Math"/>
                            </a:rPr>
                            <m:t>𝑘</m:t>
                          </m:r>
                        </m:sub>
                      </m:sSub>
                      <m:d>
                        <m:dPr>
                          <m:ctrlPr>
                            <a:rPr lang="en-US" sz="1600" i="1">
                              <a:solidFill>
                                <a:schemeClr val="tx1"/>
                              </a:solidFill>
                              <a:latin typeface="Cambria Math"/>
                            </a:rPr>
                          </m:ctrlPr>
                        </m:dPr>
                        <m:e>
                          <m:r>
                            <a:rPr lang="en-US" sz="1600" b="0" i="1" smtClean="0">
                              <a:solidFill>
                                <a:schemeClr val="tx1"/>
                              </a:solidFill>
                              <a:latin typeface="Cambria Math"/>
                            </a:rPr>
                            <m:t>𝑒</m:t>
                          </m:r>
                        </m:e>
                      </m:d>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r>
                                  <m:rPr>
                                    <m:brk m:alnAt="7"/>
                                  </m:rPr>
                                  <a:rPr lang="en-US" sz="1600" i="1">
                                    <a:solidFill>
                                      <a:schemeClr val="tx1"/>
                                    </a:solidFill>
                                    <a:latin typeface="Cambria Math"/>
                                  </a:rPr>
                                  <m:t>−</m:t>
                                </m:r>
                                <m:r>
                                  <a:rPr lang="en-US" sz="1600" i="1">
                                    <a:solidFill>
                                      <a:schemeClr val="tx1"/>
                                    </a:solidFill>
                                    <a:latin typeface="Cambria Math"/>
                                    <a:ea typeface="Cambria Math"/>
                                  </a:rPr>
                                  <m:t>∞</m:t>
                                </m:r>
                              </m:e>
                              <m:e>
                                <m:sSub>
                                  <m:sSubPr>
                                    <m:ctrlPr>
                                      <a:rPr lang="en-US" sz="1600" i="1" dirty="0">
                                        <a:solidFill>
                                          <a:schemeClr val="tx1"/>
                                        </a:solidFill>
                                        <a:latin typeface="Cambria Math"/>
                                        <a:ea typeface="MS PGothic" charset="0"/>
                                      </a:rPr>
                                    </m:ctrlPr>
                                  </m:sSubPr>
                                  <m:e>
                                    <m:r>
                                      <a:rPr lang="en-US" sz="1600" b="0" i="1" dirty="0" smtClean="0">
                                        <a:solidFill>
                                          <a:schemeClr val="tx1"/>
                                        </a:solidFill>
                                        <a:latin typeface="Cambria Math"/>
                                        <a:ea typeface="MS PGothic" charset="0"/>
                                      </a:rPr>
                                      <m:t>𝑒</m:t>
                                    </m:r>
                                  </m:e>
                                  <m:sub>
                                    <m:r>
                                      <a:rPr lang="en-US" sz="1600" i="1" dirty="0">
                                        <a:solidFill>
                                          <a:schemeClr val="tx1"/>
                                        </a:solidFill>
                                        <a:latin typeface="Cambria Math"/>
                                        <a:ea typeface="MS PGothic" charset="0"/>
                                      </a:rPr>
                                      <m:t>𝑘</m:t>
                                    </m:r>
                                  </m:sub>
                                </m:sSub>
                                <m:r>
                                  <a:rPr lang="en-US" sz="1600" i="1" dirty="0">
                                    <a:solidFill>
                                      <a:schemeClr val="tx1"/>
                                    </a:solidFill>
                                    <a:latin typeface="Cambria Math"/>
                                    <a:ea typeface="Cambria Math"/>
                                  </a:rPr>
                                  <m:t>≠</m:t>
                                </m:r>
                                <m:r>
                                  <a:rPr lang="en-US" sz="1600" i="1" dirty="0">
                                    <a:solidFill>
                                      <a:schemeClr val="tx1"/>
                                    </a:solidFill>
                                    <a:latin typeface="Cambria Math"/>
                                    <a:ea typeface="Cambria Math"/>
                                  </a:rPr>
                                  <m:t>𝑘</m:t>
                                </m:r>
                                <m:r>
                                  <a:rPr lang="en-US" sz="1600" i="1" dirty="0">
                                    <a:solidFill>
                                      <a:schemeClr val="tx1"/>
                                    </a:solidFill>
                                    <a:latin typeface="Cambria Math"/>
                                    <a:ea typeface="Cambria Math"/>
                                  </a:rPr>
                                  <m:t> </m:t>
                                </m:r>
                                <m:r>
                                  <m:rPr>
                                    <m:nor/>
                                  </m:rPr>
                                  <a:rPr lang="en-US" sz="1600" dirty="0">
                                    <a:solidFill>
                                      <a:schemeClr val="tx1"/>
                                    </a:solidFill>
                                    <a:latin typeface="Cambria Math"/>
                                    <a:ea typeface="Cambria Math"/>
                                  </a:rPr>
                                  <m:t>but</m:t>
                                </m:r>
                                <m:r>
                                  <m:rPr>
                                    <m:nor/>
                                  </m:rPr>
                                  <a:rPr lang="en-US" sz="1600" dirty="0">
                                    <a:solidFill>
                                      <a:schemeClr val="tx1"/>
                                    </a:solidFill>
                                    <a:latin typeface="Cambria Math"/>
                                    <a:ea typeface="Cambria Math"/>
                                  </a:rPr>
                                  <m:t> </m:t>
                                </m:r>
                                <m:r>
                                  <a:rPr lang="en-US" sz="1600" i="1" dirty="0">
                                    <a:solidFill>
                                      <a:schemeClr val="tx1"/>
                                    </a:solidFill>
                                    <a:latin typeface="Cambria Math"/>
                                    <a:ea typeface="Cambria Math"/>
                                  </a:rPr>
                                  <m:t>∃</m:t>
                                </m:r>
                                <m:r>
                                  <a:rPr lang="en-US" sz="1600" i="1" dirty="0">
                                    <a:solidFill>
                                      <a:schemeClr val="tx1"/>
                                    </a:solidFill>
                                    <a:latin typeface="Cambria Math"/>
                                    <a:ea typeface="Cambria Math"/>
                                  </a:rPr>
                                  <m:t>𝑖</m:t>
                                </m:r>
                                <m:r>
                                  <a:rPr lang="en-US" sz="1600" i="1" dirty="0">
                                    <a:solidFill>
                                      <a:schemeClr val="tx1"/>
                                    </a:solidFill>
                                    <a:latin typeface="Cambria Math"/>
                                    <a:ea typeface="Cambria Math"/>
                                  </a:rPr>
                                  <m:t> :</m:t>
                                </m:r>
                                <m:sSub>
                                  <m:sSubPr>
                                    <m:ctrlPr>
                                      <a:rPr lang="en-US" sz="1600" i="1" dirty="0">
                                        <a:solidFill>
                                          <a:schemeClr val="tx1"/>
                                        </a:solidFill>
                                        <a:latin typeface="Cambria Math"/>
                                        <a:ea typeface="Cambria Math"/>
                                      </a:rPr>
                                    </m:ctrlPr>
                                  </m:sSubPr>
                                  <m:e>
                                    <m:r>
                                      <a:rPr lang="en-US" sz="1600" b="0" i="1" dirty="0" smtClean="0">
                                        <a:solidFill>
                                          <a:schemeClr val="tx1"/>
                                        </a:solidFill>
                                        <a:latin typeface="Cambria Math"/>
                                        <a:ea typeface="Cambria Math"/>
                                      </a:rPr>
                                      <m:t>𝑒</m:t>
                                    </m:r>
                                  </m:e>
                                  <m:sub>
                                    <m:r>
                                      <a:rPr lang="en-US" sz="1600" i="1" dirty="0">
                                        <a:solidFill>
                                          <a:schemeClr val="tx1"/>
                                        </a:solidFill>
                                        <a:latin typeface="Cambria Math"/>
                                        <a:ea typeface="Cambria Math"/>
                                      </a:rPr>
                                      <m:t>𝑖</m:t>
                                    </m:r>
                                  </m:sub>
                                </m:sSub>
                                <m:r>
                                  <a:rPr lang="en-US" sz="1600" i="1" dirty="0">
                                    <a:solidFill>
                                      <a:schemeClr val="tx1"/>
                                    </a:solidFill>
                                    <a:latin typeface="Cambria Math"/>
                                    <a:ea typeface="Cambria Math"/>
                                  </a:rPr>
                                  <m:t>=</m:t>
                                </m:r>
                                <m:r>
                                  <a:rPr lang="en-US" sz="1600" i="1" dirty="0">
                                    <a:solidFill>
                                      <a:schemeClr val="tx1"/>
                                    </a:solidFill>
                                    <a:latin typeface="Cambria Math"/>
                                    <a:ea typeface="Cambria Math"/>
                                  </a:rPr>
                                  <m:t>𝑘</m:t>
                                </m:r>
                              </m:e>
                            </m:mr>
                            <m:mr>
                              <m:e>
                                <m:r>
                                  <a:rPr lang="en-US" sz="1600" i="1">
                                    <a:solidFill>
                                      <a:schemeClr val="tx1"/>
                                    </a:solidFill>
                                    <a:latin typeface="Cambria Math"/>
                                  </a:rPr>
                                  <m:t>0</m:t>
                                </m:r>
                              </m:e>
                              <m:e>
                                <m:r>
                                  <m:rPr>
                                    <m:nor/>
                                  </m:rPr>
                                  <a:rPr lang="en-US" sz="1600">
                                    <a:solidFill>
                                      <a:schemeClr val="tx1"/>
                                    </a:solidFill>
                                    <a:latin typeface="Cambria Math"/>
                                  </a:rPr>
                                  <m:t>otherwise</m:t>
                                </m:r>
                              </m:e>
                            </m:mr>
                          </m:m>
                        </m:e>
                      </m:d>
                    </m:oMath>
                  </m:oMathPara>
                </a14:m>
                <a:endParaRPr lang="en-US" sz="1600" dirty="0" smtClean="0">
                  <a:solidFill>
                    <a:schemeClr val="tx1"/>
                  </a:solidFill>
                  <a:latin typeface="Cambria Math"/>
                  <a:ea typeface="MS PGothic" charset="0"/>
                  <a:cs typeface="Cambria Math"/>
                </a:endParaRPr>
              </a:p>
              <a:p>
                <a:pPr marL="0" indent="0" fontAlgn="auto">
                  <a:spcBef>
                    <a:spcPts val="0"/>
                  </a:spcBef>
                  <a:spcAft>
                    <a:spcPts val="0"/>
                  </a:spcAft>
                  <a:buNone/>
                </a:pPr>
                <a:endParaRPr lang="en-US" sz="1600" dirty="0" smtClean="0">
                  <a:solidFill>
                    <a:schemeClr val="tx1"/>
                  </a:solidFill>
                  <a:latin typeface="Cambria Math"/>
                  <a:ea typeface="MS PGothic" charset="0"/>
                  <a:cs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i="1" smtClean="0">
                              <a:solidFill>
                                <a:schemeClr val="tx1"/>
                              </a:solidFill>
                              <a:latin typeface="Cambria Math"/>
                              <a:ea typeface="Cambria Math"/>
                            </a:rPr>
                            <m:t>𝛼</m:t>
                          </m:r>
                        </m:e>
                        <m:sub>
                          <m:r>
                            <a:rPr lang="en-US" sz="1600" i="1">
                              <a:solidFill>
                                <a:schemeClr val="tx1"/>
                              </a:solidFill>
                              <a:latin typeface="Cambria Math"/>
                            </a:rPr>
                            <m:t>𝑖𝑗</m:t>
                          </m:r>
                        </m:sub>
                        <m:sup/>
                      </m:sSubSup>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nary>
                                  <m:naryPr>
                                    <m:chr m:val="∑"/>
                                    <m:supHide m:val="on"/>
                                    <m:ctrlPr>
                                      <a:rPr lang="en-US" sz="1600" i="1">
                                        <a:solidFill>
                                          <a:schemeClr val="tx1"/>
                                        </a:solidFill>
                                        <a:latin typeface="Cambria Math"/>
                                      </a:rPr>
                                    </m:ctrlPr>
                                  </m:naryPr>
                                  <m:sub>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sSubSup>
                                        <m:r>
                                          <a:rPr lang="en-US" sz="1600" i="1" dirty="0">
                                            <a:solidFill>
                                              <a:schemeClr val="tx1"/>
                                            </a:solidFill>
                                            <a:latin typeface="Cambria Math"/>
                                            <a:ea typeface="MS PGothic" charset="0"/>
                                            <a:cs typeface="Cambria Math"/>
                                          </a:rPr>
                                          <m:t>)</m:t>
                                        </m:r>
                                      </m:e>
                                    </m:func>
                                  </m:e>
                                </m:nary>
                              </m:e>
                              <m:e>
                                <m:r>
                                  <a:rPr lang="en-US" sz="1600" b="0" i="1" dirty="0" smtClean="0">
                                    <a:solidFill>
                                      <a:schemeClr val="tx1"/>
                                    </a:solidFill>
                                    <a:latin typeface="Cambria Math"/>
                                    <a:ea typeface="MS PGothic" charset="0"/>
                                  </a:rPr>
                                  <m:t>𝑖</m:t>
                                </m:r>
                                <m:r>
                                  <a:rPr lang="en-US" sz="1600" b="0" i="1" dirty="0" smtClean="0">
                                    <a:solidFill>
                                      <a:schemeClr val="tx1"/>
                                    </a:solidFill>
                                    <a:latin typeface="Cambria Math"/>
                                    <a:ea typeface="MS PGothic" charset="0"/>
                                  </a:rPr>
                                  <m:t>=</m:t>
                                </m:r>
                                <m:r>
                                  <a:rPr lang="en-US" sz="1600" b="0" i="1" dirty="0" smtClean="0">
                                    <a:solidFill>
                                      <a:schemeClr val="tx1"/>
                                    </a:solidFill>
                                    <a:latin typeface="Cambria Math"/>
                                    <a:ea typeface="MS PGothic" charset="0"/>
                                  </a:rPr>
                                  <m:t>𝑗</m:t>
                                </m:r>
                              </m:e>
                            </m:mr>
                            <m:mr>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min</m:t>
                                        </m:r>
                                      </m:e>
                                      <m:lim>
                                        <m:r>
                                          <a:rPr lang="en-US" sz="1600" i="1">
                                            <a:solidFill>
                                              <a:schemeClr val="tx1"/>
                                            </a:solidFill>
                                            <a:latin typeface="Cambria Math"/>
                                          </a:rPr>
                                          <m:t> </m:t>
                                        </m:r>
                                      </m:lim>
                                    </m:limLow>
                                  </m:fName>
                                  <m:e>
                                    <m:r>
                                      <a:rPr lang="en-US" sz="1600" i="1">
                                        <a:solidFill>
                                          <a:schemeClr val="tx1"/>
                                        </a:solidFill>
                                        <a:latin typeface="Cambria Math"/>
                                      </a:rPr>
                                      <m:t>[0,</m:t>
                                    </m:r>
                                  </m:e>
                                </m:func>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m:t>
                                    </m:r>
                                    <m:r>
                                      <a:rPr lang="en-US" sz="1600" i="1">
                                        <a:solidFill>
                                          <a:schemeClr val="tx1"/>
                                        </a:solidFill>
                                        <a:latin typeface="Cambria Math"/>
                                      </a:rPr>
                                      <m:t>𝑗</m:t>
                                    </m:r>
                                  </m:sub>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r>
                                      <a:rPr lang="en-US" sz="1600" i="1">
                                        <a:solidFill>
                                          <a:schemeClr val="tx1"/>
                                        </a:solidFill>
                                        <a:latin typeface="Cambria Math"/>
                                        <a:ea typeface="Cambria Math"/>
                                      </a:rPr>
                                      <m:t>}</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sSubSup>
                                        <m:r>
                                          <a:rPr lang="en-US" sz="1600" i="1" dirty="0">
                                            <a:solidFill>
                                              <a:schemeClr val="tx1"/>
                                            </a:solidFill>
                                            <a:latin typeface="Cambria Math"/>
                                            <a:ea typeface="MS PGothic" charset="0"/>
                                            <a:cs typeface="Cambria Math"/>
                                          </a:rPr>
                                          <m:t>)</m:t>
                                        </m:r>
                                      </m:e>
                                    </m:func>
                                    <m:r>
                                      <a:rPr lang="en-US" sz="1600" i="1" dirty="0">
                                        <a:solidFill>
                                          <a:schemeClr val="tx1"/>
                                        </a:solidFill>
                                        <a:latin typeface="Cambria Math"/>
                                        <a:ea typeface="MS PGothic" charset="0"/>
                                        <a:cs typeface="Cambria Math"/>
                                      </a:rPr>
                                      <m:t>]</m:t>
                                    </m:r>
                                  </m:e>
                                </m:nary>
                              </m:e>
                              <m:e>
                                <m:r>
                                  <a:rPr lang="en-US" sz="1600" b="0" i="1" smtClean="0">
                                    <a:solidFill>
                                      <a:schemeClr val="tx1"/>
                                    </a:solidFill>
                                    <a:latin typeface="Cambria Math"/>
                                  </a:rPr>
                                  <m:t>𝑖</m:t>
                                </m:r>
                                <m:r>
                                  <a:rPr lang="en-US" sz="1600" b="0" i="1" smtClean="0">
                                    <a:solidFill>
                                      <a:schemeClr val="tx1"/>
                                    </a:solidFill>
                                    <a:latin typeface="Cambria Math"/>
                                    <a:ea typeface="Cambria Math"/>
                                  </a:rPr>
                                  <m:t>≠</m:t>
                                </m:r>
                                <m:r>
                                  <a:rPr lang="en-US" sz="1600" b="0" i="1" smtClean="0">
                                    <a:solidFill>
                                      <a:schemeClr val="tx1"/>
                                    </a:solidFill>
                                    <a:latin typeface="Cambria Math"/>
                                    <a:ea typeface="Cambria Math"/>
                                  </a:rPr>
                                  <m:t>𝑗</m:t>
                                </m:r>
                              </m:e>
                            </m:mr>
                          </m:m>
                        </m:e>
                      </m:d>
                    </m:oMath>
                  </m:oMathPara>
                </a14:m>
                <a:endParaRPr lang="en-US" sz="1600" b="0" dirty="0" smtClean="0">
                  <a:solidFill>
                    <a:schemeClr val="tx1"/>
                  </a:solidFill>
                  <a:latin typeface="Cambria Math"/>
                  <a:ea typeface="MS PGothic" charset="0"/>
                  <a:cs typeface="Cambria Math"/>
                </a:endParaRPr>
              </a:p>
              <a:p>
                <a:pPr marL="0" indent="0" fontAlgn="auto">
                  <a:spcBef>
                    <a:spcPts val="0"/>
                  </a:spcBef>
                  <a:spcAft>
                    <a:spcPts val="0"/>
                  </a:spcAft>
                  <a:buNone/>
                </a:pPr>
                <a:endParaRPr lang="en-US" sz="1600" i="1" dirty="0" smtClean="0">
                  <a:solidFill>
                    <a:schemeClr val="tx1"/>
                  </a:solidFill>
                  <a:latin typeface="Cambria Math"/>
                </a:endParaRPr>
              </a:p>
            </p:txBody>
          </p:sp>
        </mc:Choice>
        <mc:Fallback xmlns="">
          <p:sp>
            <p:nvSpPr>
              <p:cNvPr id="72" name="Content Placeholder 2"/>
              <p:cNvSpPr txBox="1">
                <a:spLocks noRot="1" noChangeAspect="1" noMove="1" noResize="1" noEditPoints="1" noAdjustHandles="1" noChangeArrowheads="1" noChangeShapeType="1" noTextEdit="1"/>
              </p:cNvSpPr>
              <p:nvPr/>
            </p:nvSpPr>
            <p:spPr>
              <a:xfrm>
                <a:off x="690017" y="3333750"/>
                <a:ext cx="5960964" cy="3524250"/>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5486400" y="5095875"/>
                <a:ext cx="2580899" cy="10954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rPr>
                            <m:t>𝑖𝑗</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𝑖𝑗</m:t>
                          </m:r>
                        </m:sub>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lim>
                          </m:limLow>
                        </m:fName>
                        <m:e>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rPr>
                                <m:t>𝑖𝑘</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𝑖𝑘</m:t>
                              </m:r>
                            </m:sub>
                            <m:sup/>
                          </m:sSubSup>
                          <m:r>
                            <a:rPr lang="en-US" sz="1600" i="1">
                              <a:solidFill>
                                <a:schemeClr val="tx1"/>
                              </a:solidFill>
                              <a:latin typeface="Cambria Math"/>
                            </a:rPr>
                            <m:t>)</m:t>
                          </m:r>
                        </m:e>
                      </m:func>
                    </m:oMath>
                  </m:oMathPara>
                </a14:m>
                <a:endParaRPr lang="en-US" sz="1600" i="1" dirty="0" smtClean="0">
                  <a:solidFill>
                    <a:schemeClr val="tx1"/>
                  </a:solidFill>
                  <a:latin typeface="Cambria Math"/>
                </a:endParaRPr>
              </a:p>
              <a:p>
                <a:endParaRPr lang="en-US" sz="1600" i="1" dirty="0">
                  <a:solidFill>
                    <a:schemeClr val="tx1"/>
                  </a:solidFill>
                  <a:latin typeface="Cambria Math"/>
                </a:endParaRPr>
              </a:p>
              <a:p>
                <a:pPr/>
                <a14:m>
                  <m:oMathPara xmlns:m="http://schemas.openxmlformats.org/officeDocument/2006/math">
                    <m:oMathParaPr>
                      <m:jc m:val="left"/>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rPr>
                            <m:t>𝑒</m:t>
                          </m:r>
                        </m:e>
                        <m:sub>
                          <m:r>
                            <a:rPr lang="en-US" sz="1600" b="0" i="1" smtClean="0">
                              <a:solidFill>
                                <a:schemeClr val="tx1"/>
                              </a:solidFill>
                              <a:latin typeface="Cambria Math"/>
                            </a:rPr>
                            <m:t>𝑖</m:t>
                          </m:r>
                        </m:sub>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argmax</m:t>
                              </m:r>
                            </m:e>
                            <m:lim>
                              <m:r>
                                <a:rPr lang="en-US" sz="1600" b="0" i="1" smtClean="0">
                                  <a:solidFill>
                                    <a:schemeClr val="tx1"/>
                                  </a:solidFill>
                                  <a:latin typeface="Cambria Math"/>
                                </a:rPr>
                                <m:t>𝑗</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ea typeface="Cambria Math"/>
                                </a:rPr>
                                <m:t>𝑖𝑗</m:t>
                              </m:r>
                            </m:sub>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𝑖</m:t>
                              </m:r>
                              <m:r>
                                <a:rPr lang="en-US" sz="1600" i="1">
                                  <a:solidFill>
                                    <a:schemeClr val="tx1"/>
                                  </a:solidFill>
                                  <a:latin typeface="Cambria Math"/>
                                </a:rPr>
                                <m:t>𝑗</m:t>
                              </m:r>
                            </m:sub>
                            <m:sup/>
                          </m:sSubSup>
                          <m:r>
                            <a:rPr lang="en-US" sz="1600" b="0" i="1" smtClean="0">
                              <a:solidFill>
                                <a:schemeClr val="tx1"/>
                              </a:solidFill>
                              <a:latin typeface="Cambria Math"/>
                            </a:rPr>
                            <m:t>)</m:t>
                          </m:r>
                        </m:e>
                      </m:func>
                    </m:oMath>
                  </m:oMathPara>
                </a14:m>
                <a:endParaRPr lang="en-US" sz="1600" dirty="0" smtClean="0"/>
              </a:p>
            </p:txBody>
          </p:sp>
        </mc:Choice>
        <mc:Fallback xmlns="">
          <p:sp>
            <p:nvSpPr>
              <p:cNvPr id="3" name="TextBox 2"/>
              <p:cNvSpPr txBox="1">
                <a:spLocks noRot="1" noChangeAspect="1" noMove="1" noResize="1" noEditPoints="1" noAdjustHandles="1" noChangeArrowheads="1" noChangeShapeType="1" noTextEdit="1"/>
              </p:cNvSpPr>
              <p:nvPr/>
            </p:nvSpPr>
            <p:spPr>
              <a:xfrm>
                <a:off x="5486400" y="5095875"/>
                <a:ext cx="2580899" cy="1095428"/>
              </a:xfrm>
              <a:prstGeom prst="rect">
                <a:avLst/>
              </a:prstGeom>
              <a:blipFill rotWithShape="1">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24838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p:cNvSpPr>
            <a:spLocks noGrp="1"/>
          </p:cNvSpPr>
          <p:nvPr>
            <p:ph type="title"/>
          </p:nvPr>
        </p:nvSpPr>
        <p:spPr>
          <a:xfrm>
            <a:off x="200025" y="1071563"/>
            <a:ext cx="8848725" cy="858837"/>
          </a:xfrm>
        </p:spPr>
        <p:txBody>
          <a:bodyPr>
            <a:normAutofit/>
          </a:bodyPr>
          <a:lstStyle/>
          <a:p>
            <a:r>
              <a:rPr lang="en-US" dirty="0" smtClean="0">
                <a:solidFill>
                  <a:schemeClr val="accent2">
                    <a:lumMod val="75000"/>
                  </a:schemeClr>
                </a:solidFill>
                <a:latin typeface="Calibri" charset="0"/>
                <a:ea typeface="MS PGothic" charset="0"/>
              </a:rPr>
              <a:t>Hierarchical </a:t>
            </a:r>
            <a:r>
              <a:rPr lang="en-US" dirty="0">
                <a:solidFill>
                  <a:schemeClr val="accent2">
                    <a:lumMod val="75000"/>
                  </a:schemeClr>
                </a:solidFill>
                <a:latin typeface="Calibri" charset="0"/>
                <a:ea typeface="MS PGothic" charset="0"/>
              </a:rPr>
              <a:t>Affinity Propagation</a:t>
            </a:r>
          </a:p>
        </p:txBody>
      </p:sp>
      <mc:AlternateContent xmlns:mc="http://schemas.openxmlformats.org/markup-compatibility/2006" xmlns:a14="http://schemas.microsoft.com/office/drawing/2010/main">
        <mc:Choice Requires="a14">
          <p:sp>
            <p:nvSpPr>
              <p:cNvPr id="69" name="Content Placeholder 2"/>
              <p:cNvSpPr>
                <a:spLocks noGrp="1"/>
              </p:cNvSpPr>
              <p:nvPr>
                <p:ph idx="1"/>
              </p:nvPr>
            </p:nvSpPr>
            <p:spPr>
              <a:xfrm>
                <a:off x="542186" y="1930400"/>
                <a:ext cx="4360014" cy="1638300"/>
              </a:xfrm>
            </p:spPr>
            <p:txBody>
              <a:bodyPr>
                <a:noAutofit/>
              </a:bodyPr>
              <a:lstStyle/>
              <a:p>
                <a:pPr>
                  <a:spcBef>
                    <a:spcPts val="0"/>
                  </a:spcBef>
                </a:pPr>
                <a14:m>
                  <m:oMath xmlns:m="http://schemas.openxmlformats.org/officeDocument/2006/math">
                    <m:r>
                      <a:rPr lang="en-US" sz="1600" i="1" smtClean="0">
                        <a:latin typeface="Cambria Math"/>
                        <a:ea typeface="Cambria Math" pitchFamily="18" charset="0"/>
                      </a:rPr>
                      <m:t>𝑙</m:t>
                    </m:r>
                  </m:oMath>
                </a14:m>
                <a:r>
                  <a:rPr lang="en-US" sz="1600" i="1" dirty="0">
                    <a:latin typeface="Cambria Math" pitchFamily="18" charset="0"/>
                    <a:ea typeface="Cambria Math" pitchFamily="18" charset="0"/>
                  </a:rPr>
                  <a:t> </a:t>
                </a:r>
                <a:r>
                  <a:rPr lang="en-US" sz="1600" i="1" dirty="0" smtClean="0">
                    <a:latin typeface="Cambria Math" pitchFamily="18" charset="0"/>
                    <a:ea typeface="Cambria Math" pitchFamily="18" charset="0"/>
                  </a:rPr>
                  <a:t>	</a:t>
                </a:r>
                <a:r>
                  <a:rPr lang="en-US" sz="1600" dirty="0" smtClean="0">
                    <a:latin typeface="Cambria Math" pitchFamily="18" charset="0"/>
                    <a:ea typeface="Cambria Math" pitchFamily="18" charset="0"/>
                  </a:rPr>
                  <a:t>: The </a:t>
                </a:r>
                <a:r>
                  <a:rPr lang="en-US" sz="1600" dirty="0">
                    <a:latin typeface="Cambria Math" pitchFamily="18" charset="0"/>
                    <a:ea typeface="Cambria Math" pitchFamily="18" charset="0"/>
                  </a:rPr>
                  <a:t>level </a:t>
                </a:r>
                <a:r>
                  <a:rPr lang="en-US" sz="1600" dirty="0" smtClean="0">
                    <a:latin typeface="Cambria Math" pitchFamily="18" charset="0"/>
                    <a:ea typeface="Cambria Math" pitchFamily="18" charset="0"/>
                  </a:rPr>
                  <a:t>index</a:t>
                </a:r>
                <a:endParaRPr lang="en-US" sz="1600" i="1" dirty="0" smtClean="0">
                  <a:latin typeface="Cambria Math" pitchFamily="18" charset="0"/>
                  <a:ea typeface="Cambria Math" pitchFamily="18" charset="0"/>
                </a:endParaRPr>
              </a:p>
              <a:p>
                <a:pPr>
                  <a:spcBef>
                    <a:spcPts val="0"/>
                  </a:spcBef>
                </a:pPr>
                <a14:m>
                  <m:oMath xmlns:m="http://schemas.openxmlformats.org/officeDocument/2006/math">
                    <m:sSubSup>
                      <m:sSubSupPr>
                        <m:ctrlPr>
                          <a:rPr lang="en-US" sz="1600" i="1" smtClean="0">
                            <a:latin typeface="Cambria Math"/>
                            <a:ea typeface="Cambria Math" pitchFamily="18" charset="0"/>
                          </a:rPr>
                        </m:ctrlPr>
                      </m:sSubSupPr>
                      <m:e>
                        <m:r>
                          <a:rPr lang="en-US" sz="1600" i="1">
                            <a:latin typeface="Cambria Math" pitchFamily="18" charset="0"/>
                            <a:ea typeface="Cambria Math" pitchFamily="18" charset="0"/>
                          </a:rPr>
                          <m:t>𝑠</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dirty="0" smtClean="0">
                    <a:latin typeface="Cambria Math" pitchFamily="18" charset="0"/>
                    <a:ea typeface="Cambria Math" pitchFamily="18" charset="0"/>
                    <a:cs typeface="Cambria Math"/>
                  </a:rPr>
                  <a:t> 	: Similarity of </a:t>
                </a:r>
                <a:r>
                  <a:rPr lang="en-US" sz="1600" dirty="0" smtClean="0">
                    <a:latin typeface="Cambria Math" pitchFamily="18" charset="0"/>
                    <a:ea typeface="Cambria Math" pitchFamily="18" charset="0"/>
                  </a:rPr>
                  <a:t> node to </a:t>
                </a:r>
                <a:r>
                  <a:rPr lang="en-US" sz="1600" dirty="0" smtClean="0">
                    <a:latin typeface="Cambria Math" pitchFamily="18" charset="0"/>
                    <a:ea typeface="Cambria Math" pitchFamily="18" charset="0"/>
                    <a:cs typeface="Cambria Math"/>
                  </a:rPr>
                  <a:t>exemplar</a:t>
                </a:r>
              </a:p>
              <a:p>
                <a:pPr>
                  <a:spcBef>
                    <a:spcPts val="0"/>
                  </a:spcBef>
                </a:pPr>
                <a14:m>
                  <m:oMath xmlns:m="http://schemas.openxmlformats.org/officeDocument/2006/math">
                    <m:sSubSup>
                      <m:sSubSupPr>
                        <m:ctrlPr>
                          <a:rPr lang="en-US" sz="1600" i="1">
                            <a:latin typeface="Cambria Math"/>
                            <a:ea typeface="Cambria Math" pitchFamily="18" charset="0"/>
                          </a:rPr>
                        </m:ctrlPr>
                      </m:sSubSupPr>
                      <m:e>
                        <m:r>
                          <a:rPr lang="en-US" sz="1600" i="1" smtClean="0">
                            <a:latin typeface="Cambria Math" pitchFamily="18" charset="0"/>
                            <a:ea typeface="Cambria Math" pitchFamily="18" charset="0"/>
                          </a:rPr>
                          <m:t>𝜌</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b="0" i="0" dirty="0" smtClean="0">
                    <a:latin typeface="Cambria Math" pitchFamily="18" charset="0"/>
                    <a:ea typeface="Cambria Math" pitchFamily="18" charset="0"/>
                  </a:rPr>
                  <a:t> 	: </a:t>
                </a:r>
                <a:r>
                  <a:rPr lang="en-US" sz="1600" dirty="0" smtClean="0">
                    <a:latin typeface="Cambria Math" pitchFamily="18" charset="0"/>
                    <a:ea typeface="Cambria Math" pitchFamily="18" charset="0"/>
                    <a:cs typeface="Cambria Math"/>
                  </a:rPr>
                  <a:t>Responsibility of exemplar for node</a:t>
                </a:r>
                <a:endParaRPr lang="en-US" sz="1600" b="0" i="0" dirty="0" smtClean="0">
                  <a:latin typeface="Cambria Math" pitchFamily="18" charset="0"/>
                  <a:ea typeface="Cambria Math" pitchFamily="18" charset="0"/>
                </a:endParaRPr>
              </a:p>
              <a:p>
                <a:pPr>
                  <a:spcBef>
                    <a:spcPts val="0"/>
                  </a:spcBef>
                </a:pPr>
                <a14:m>
                  <m:oMath xmlns:m="http://schemas.openxmlformats.org/officeDocument/2006/math">
                    <m:sSubSup>
                      <m:sSubSupPr>
                        <m:ctrlPr>
                          <a:rPr lang="en-US" sz="1600" i="1">
                            <a:latin typeface="Cambria Math"/>
                            <a:ea typeface="Cambria Math" pitchFamily="18" charset="0"/>
                          </a:rPr>
                        </m:ctrlPr>
                      </m:sSubSupPr>
                      <m:e>
                        <m:r>
                          <a:rPr lang="en-US" sz="1600" i="1" smtClean="0">
                            <a:latin typeface="Cambria Math" pitchFamily="18" charset="0"/>
                            <a:ea typeface="Cambria Math" pitchFamily="18" charset="0"/>
                          </a:rPr>
                          <m:t>𝛼</m:t>
                        </m:r>
                      </m:e>
                      <m:sub>
                        <m:r>
                          <a:rPr lang="en-US" sz="1600" i="1">
                            <a:latin typeface="Cambria Math" pitchFamily="18" charset="0"/>
                            <a:ea typeface="Cambria Math" pitchFamily="18" charset="0"/>
                          </a:rPr>
                          <m:t>𝑖𝑗</m:t>
                        </m:r>
                      </m:sub>
                      <m:sup>
                        <m:r>
                          <a:rPr lang="en-US" sz="1600" i="1">
                            <a:latin typeface="Cambria Math" pitchFamily="18" charset="0"/>
                            <a:ea typeface="Cambria Math" pitchFamily="18" charset="0"/>
                          </a:rPr>
                          <m:t>𝑙</m:t>
                        </m:r>
                      </m:sup>
                    </m:sSubSup>
                  </m:oMath>
                </a14:m>
                <a:r>
                  <a:rPr lang="en-US" sz="1600" dirty="0" smtClean="0">
                    <a:latin typeface="Cambria Math" pitchFamily="18" charset="0"/>
                    <a:ea typeface="Cambria Math" pitchFamily="18" charset="0"/>
                  </a:rPr>
                  <a:t>	: </a:t>
                </a:r>
                <a:r>
                  <a:rPr lang="en-US" sz="1600" dirty="0" smtClean="0">
                    <a:latin typeface="Cambria Math" pitchFamily="18" charset="0"/>
                    <a:ea typeface="Cambria Math" pitchFamily="18" charset="0"/>
                    <a:cs typeface="Cambria Math"/>
                  </a:rPr>
                  <a:t>Availability of</a:t>
                </a:r>
                <a:r>
                  <a:rPr lang="en-US" sz="1600" dirty="0" smtClean="0">
                    <a:latin typeface="Cambria Math" pitchFamily="18" charset="0"/>
                    <a:ea typeface="Cambria Math" pitchFamily="18" charset="0"/>
                  </a:rPr>
                  <a:t> exemplar to </a:t>
                </a:r>
                <a:r>
                  <a:rPr lang="en-US" sz="1600" dirty="0" smtClean="0">
                    <a:latin typeface="Cambria Math" pitchFamily="18" charset="0"/>
                    <a:ea typeface="Cambria Math" pitchFamily="18" charset="0"/>
                    <a:cs typeface="Cambria Math"/>
                  </a:rPr>
                  <a:t>node</a:t>
                </a:r>
                <a:endParaRPr lang="en-US" sz="1600" dirty="0">
                  <a:latin typeface="Cambria Math" pitchFamily="18" charset="0"/>
                  <a:ea typeface="Cambria Math" pitchFamily="18" charset="0"/>
                </a:endParaRPr>
              </a:p>
            </p:txBody>
          </p:sp>
        </mc:Choice>
        <mc:Fallback xmlns="">
          <p:sp>
            <p:nvSpPr>
              <p:cNvPr id="69" name="Content Placeholder 2"/>
              <p:cNvSpPr>
                <a:spLocks noGrp="1" noRot="1" noChangeAspect="1" noMove="1" noResize="1" noEditPoints="1" noAdjustHandles="1" noChangeArrowheads="1" noChangeShapeType="1" noTextEdit="1"/>
              </p:cNvSpPr>
              <p:nvPr>
                <p:ph sz="half" idx="1"/>
              </p:nvPr>
            </p:nvSpPr>
            <p:spPr>
              <a:xfrm>
                <a:off x="542186" y="1930400"/>
                <a:ext cx="4360014" cy="1638300"/>
              </a:xfrm>
              <a:blipFill rotWithShape="1">
                <a:blip r:embed="rId6"/>
                <a:stretch>
                  <a:fillRect l="-699" t="-1493"/>
                </a:stretch>
              </a:blipFill>
            </p:spPr>
            <p:txBody>
              <a:bodyPr/>
              <a:lstStyle/>
              <a:p>
                <a:r>
                  <a:rPr lang="en-US">
                    <a:noFill/>
                  </a:rPr>
                  <a:t> </a:t>
                </a:r>
              </a:p>
            </p:txBody>
          </p:sp>
        </mc:Fallback>
      </mc:AlternateContent>
      <p:sp>
        <p:nvSpPr>
          <p:cNvPr id="71" name="Slide Number Placeholder 4"/>
          <p:cNvSpPr>
            <a:spLocks noGrp="1"/>
          </p:cNvSpPr>
          <p:nvPr>
            <p:ph type="sldNum" sz="quarter" idx="12"/>
          </p:nvPr>
        </p:nvSpPr>
        <p:spPr/>
        <p:txBody>
          <a:bodyPr>
            <a:normAutofit/>
          </a:bodyPr>
          <a:lstStyle/>
          <a:p>
            <a:fld id="{C8E561EE-62DB-4A47-9282-7C8CD0E4FCC6}" type="slidenum">
              <a:rPr lang="en-US" smtClean="0"/>
              <a:pPr/>
              <a:t>29</a:t>
            </a:fld>
            <a:endParaRPr lang="en-US" dirty="0"/>
          </a:p>
        </p:txBody>
      </p:sp>
      <mc:AlternateContent xmlns:mc="http://schemas.openxmlformats.org/markup-compatibility/2006" xmlns:a14="http://schemas.microsoft.com/office/drawing/2010/main">
        <mc:Choice Requires="a14">
          <p:sp>
            <p:nvSpPr>
              <p:cNvPr id="70" name="Content Placeholder 3"/>
              <p:cNvSpPr txBox="1">
                <a:spLocks/>
              </p:cNvSpPr>
              <p:nvPr/>
            </p:nvSpPr>
            <p:spPr>
              <a:xfrm>
                <a:off x="4751070" y="1930400"/>
                <a:ext cx="4201543" cy="1295510"/>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smtClean="0">
                            <a:solidFill>
                              <a:schemeClr val="tx1"/>
                            </a:solidFill>
                            <a:latin typeface="Cambria Math"/>
                            <a:ea typeface="Cambria Math" pitchFamily="18" charset="0"/>
                          </a:rPr>
                        </m:ctrlPr>
                      </m:sSubSupPr>
                      <m:e>
                        <m:r>
                          <a:rPr lang="en-US" sz="1600" i="1" smtClean="0">
                            <a:solidFill>
                              <a:schemeClr val="tx1"/>
                            </a:solidFill>
                            <a:latin typeface="Cambria Math" panose="02040503050406030204" pitchFamily="18" charset="0"/>
                            <a:ea typeface="Cambria Math" pitchFamily="18" charset="0"/>
                          </a:rPr>
                          <m:t>𝜏</m:t>
                        </m:r>
                      </m:e>
                      <m:sub>
                        <m:r>
                          <a:rPr lang="en-US" sz="1600" b="0" i="1" smtClean="0">
                            <a:solidFill>
                              <a:schemeClr val="tx1"/>
                            </a:solidFill>
                            <a:latin typeface="Cambria Math"/>
                            <a:ea typeface="Cambria Math" pitchFamily="18" charset="0"/>
                          </a:rPr>
                          <m:t>𝑗</m:t>
                        </m:r>
                      </m:sub>
                      <m:sup>
                        <m:r>
                          <a:rPr lang="en-US" sz="1600" i="1">
                            <a:solidFill>
                              <a:schemeClr val="tx1"/>
                            </a:solidFill>
                            <a:latin typeface="Cambria Math" pitchFamily="18" charset="0"/>
                            <a:ea typeface="Cambria Math" pitchFamily="18" charset="0"/>
                          </a:rPr>
                          <m:t>𝑙</m:t>
                        </m:r>
                        <m:r>
                          <a:rPr lang="en-US" sz="1600" b="0" i="1" smtClean="0">
                            <a:solidFill>
                              <a:schemeClr val="tx1"/>
                            </a:solidFill>
                            <a:latin typeface="Cambria Math"/>
                            <a:ea typeface="Cambria Math" pitchFamily="18" charset="0"/>
                          </a:rPr>
                          <m:t>+1</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Message passed from current 	    	   layer to next layer </a:t>
                </a: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i="1" smtClean="0">
                            <a:solidFill>
                              <a:schemeClr val="tx1"/>
                            </a:solidFill>
                            <a:latin typeface="Cambria Math" pitchFamily="18" charset="0"/>
                            <a:ea typeface="Cambria Math" pitchFamily="18" charset="0"/>
                          </a:rPr>
                          <m:t>𝜑</m:t>
                        </m:r>
                      </m:e>
                      <m:sub>
                        <m:r>
                          <a:rPr lang="en-US" sz="1600" b="0" i="1" smtClean="0">
                            <a:solidFill>
                              <a:schemeClr val="tx1"/>
                            </a:solidFill>
                            <a:latin typeface="Cambria Math"/>
                            <a:ea typeface="Cambria Math" pitchFamily="18" charset="0"/>
                          </a:rPr>
                          <m:t>𝑖</m:t>
                        </m:r>
                      </m:sub>
                      <m:sup>
                        <m:r>
                          <a:rPr lang="en-US" sz="1600" i="1">
                            <a:solidFill>
                              <a:schemeClr val="tx1"/>
                            </a:solidFill>
                            <a:latin typeface="Cambria Math" pitchFamily="18" charset="0"/>
                            <a:ea typeface="Cambria Math" pitchFamily="18" charset="0"/>
                          </a:rPr>
                          <m:t>𝑙</m:t>
                        </m:r>
                        <m:r>
                          <a:rPr lang="en-US" sz="1600" b="0" i="1" smtClean="0">
                            <a:solidFill>
                              <a:schemeClr val="tx1"/>
                            </a:solidFill>
                            <a:latin typeface="Cambria Math"/>
                            <a:ea typeface="Cambria Math" pitchFamily="18" charset="0"/>
                          </a:rPr>
                          <m:t>−1</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Message </a:t>
                </a:r>
                <a:r>
                  <a:rPr lang="en-US" sz="1600" dirty="0">
                    <a:solidFill>
                      <a:schemeClr val="tx1"/>
                    </a:solidFill>
                    <a:latin typeface="Cambria Math" pitchFamily="18" charset="0"/>
                    <a:ea typeface="Cambria Math" pitchFamily="18" charset="0"/>
                  </a:rPr>
                  <a:t>passed from </a:t>
                </a:r>
                <a:r>
                  <a:rPr lang="en-US" sz="1600" dirty="0" smtClean="0">
                    <a:solidFill>
                      <a:schemeClr val="tx1"/>
                    </a:solidFill>
                    <a:latin typeface="Cambria Math" pitchFamily="18" charset="0"/>
                    <a:ea typeface="Cambria Math" pitchFamily="18" charset="0"/>
                  </a:rPr>
                  <a:t>current 	 	   layer to previous layer</a:t>
                </a:r>
                <a:endParaRPr lang="en-US" sz="1600" i="1" dirty="0" smtClean="0">
                  <a:solidFill>
                    <a:schemeClr val="tx1"/>
                  </a:solidFill>
                  <a:latin typeface="Cambria Math" pitchFamily="18" charset="0"/>
                  <a:ea typeface="Cambria Math" pitchFamily="18" charset="0"/>
                </a:endParaRPr>
              </a:p>
              <a:p>
                <a:pPr fontAlgn="auto">
                  <a:spcBef>
                    <a:spcPts val="0"/>
                  </a:spcBef>
                  <a:spcAft>
                    <a:spcPts val="0"/>
                  </a:spcAft>
                  <a:buClr>
                    <a:schemeClr val="accent1"/>
                  </a:buClr>
                  <a:buFont typeface="Arial" pitchFamily="34" charset="0"/>
                  <a:buChar char="•"/>
                </a:pPr>
                <a14:m>
                  <m:oMath xmlns:m="http://schemas.openxmlformats.org/officeDocument/2006/math">
                    <m:sSubSup>
                      <m:sSubSupPr>
                        <m:ctrlPr>
                          <a:rPr lang="en-US" sz="1600" i="1">
                            <a:solidFill>
                              <a:schemeClr val="tx1"/>
                            </a:solidFill>
                            <a:latin typeface="Cambria Math"/>
                            <a:ea typeface="Cambria Math" pitchFamily="18" charset="0"/>
                          </a:rPr>
                        </m:ctrlPr>
                      </m:sSubSupPr>
                      <m:e>
                        <m:r>
                          <a:rPr lang="en-US" sz="1600" b="0" i="1" smtClean="0">
                            <a:solidFill>
                              <a:schemeClr val="tx1"/>
                            </a:solidFill>
                            <a:latin typeface="Cambria Math"/>
                            <a:ea typeface="Cambria Math" pitchFamily="18" charset="0"/>
                          </a:rPr>
                          <m:t>𝑐</m:t>
                        </m:r>
                      </m:e>
                      <m:sub>
                        <m:r>
                          <a:rPr lang="en-US" sz="1600" b="0" i="1" smtClean="0">
                            <a:solidFill>
                              <a:schemeClr val="tx1"/>
                            </a:solidFill>
                            <a:latin typeface="Cambria Math"/>
                            <a:ea typeface="Cambria Math" pitchFamily="18" charset="0"/>
                          </a:rPr>
                          <m:t>𝑖</m:t>
                        </m:r>
                      </m:sub>
                      <m:sup>
                        <m:r>
                          <a:rPr lang="en-US" sz="1600" i="1">
                            <a:solidFill>
                              <a:schemeClr val="tx1"/>
                            </a:solidFill>
                            <a:latin typeface="Cambria Math" pitchFamily="18" charset="0"/>
                            <a:ea typeface="Cambria Math" pitchFamily="18" charset="0"/>
                          </a:rPr>
                          <m:t>𝑙</m:t>
                        </m:r>
                      </m:sup>
                    </m:sSubSup>
                    <m:r>
                      <a:rPr lang="en-US" sz="1600" b="0" i="1" smtClean="0">
                        <a:solidFill>
                          <a:schemeClr val="tx1"/>
                        </a:solidFill>
                        <a:latin typeface="Cambria Math"/>
                        <a:ea typeface="Cambria Math" pitchFamily="18" charset="0"/>
                      </a:rPr>
                      <m:t> </m:t>
                    </m:r>
                  </m:oMath>
                </a14:m>
                <a:r>
                  <a:rPr lang="en-US" sz="1600" dirty="0" smtClean="0">
                    <a:solidFill>
                      <a:schemeClr val="tx1"/>
                    </a:solidFill>
                    <a:latin typeface="Cambria Math" pitchFamily="18" charset="0"/>
                    <a:ea typeface="Cambria Math" pitchFamily="18" charset="0"/>
                  </a:rPr>
                  <a:t>	: Preference of node </a:t>
                </a:r>
                <a:r>
                  <a:rPr lang="en-US" sz="1600" dirty="0" smtClean="0">
                    <a:solidFill>
                      <a:schemeClr val="tx1"/>
                    </a:solidFill>
                    <a:latin typeface="Cambria Math" pitchFamily="18" charset="0"/>
                    <a:ea typeface="Cambria Math" pitchFamily="18" charset="0"/>
                    <a:cs typeface="Cambria Math"/>
                  </a:rPr>
                  <a:t>to be an 		   exemplar</a:t>
                </a:r>
              </a:p>
            </p:txBody>
          </p:sp>
        </mc:Choice>
        <mc:Fallback xmlns="">
          <p:sp>
            <p:nvSpPr>
              <p:cNvPr id="70" name="Content Placeholder 3"/>
              <p:cNvSpPr txBox="1">
                <a:spLocks noRot="1" noChangeAspect="1" noMove="1" noResize="1" noEditPoints="1" noAdjustHandles="1" noChangeArrowheads="1" noChangeShapeType="1" noTextEdit="1"/>
              </p:cNvSpPr>
              <p:nvPr/>
            </p:nvSpPr>
            <p:spPr>
              <a:xfrm>
                <a:off x="4751070" y="1930400"/>
                <a:ext cx="4201543" cy="1295510"/>
              </a:xfrm>
              <a:prstGeom prst="rect">
                <a:avLst/>
              </a:prstGeom>
              <a:blipFill rotWithShape="1">
                <a:blip r:embed="rId7"/>
                <a:stretch>
                  <a:fillRect l="-725" t="-472" b="-330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Content Placeholder 2"/>
              <p:cNvSpPr txBox="1">
                <a:spLocks/>
              </p:cNvSpPr>
              <p:nvPr/>
            </p:nvSpPr>
            <p:spPr>
              <a:xfrm>
                <a:off x="86031" y="3843472"/>
                <a:ext cx="6765809" cy="3205510"/>
              </a:xfrm>
              <a:prstGeom prst="rect">
                <a:avLst/>
              </a:prstGeom>
            </p:spPr>
            <p:txBody>
              <a:bodyPr vert="horz" lIns="91440" tIns="45720" rIns="91440" bIns="45720" numCol="2" rtlCol="0">
                <a:normAutofit/>
              </a:bodyPr>
              <a:lstStyle>
                <a:lvl1pPr marL="349250" indent="-349250" algn="l" defTabSz="914400" rtl="0" eaLnBrk="1" latinLnBrk="0" hangingPunct="1">
                  <a:spcBef>
                    <a:spcPts val="1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a:solidFill>
                      <a:schemeClr val="tx1">
                        <a:lumMod val="65000"/>
                        <a:lumOff val="35000"/>
                      </a:schemeClr>
                    </a:solidFill>
                    <a:latin typeface="+mn-lt"/>
                    <a:ea typeface="+mn-ea"/>
                    <a:cs typeface="+mn-cs"/>
                  </a:defRPr>
                </a:lvl9pPr>
              </a:lstStyle>
              <a:p>
                <a:pPr marL="0" indent="0" fontAlgn="auto">
                  <a:spcBef>
                    <a:spcPts val="0"/>
                  </a:spcBef>
                  <a:spcAft>
                    <a:spcPts val="0"/>
                  </a:spcAft>
                  <a:buNone/>
                </a:pPr>
                <a14:m>
                  <m:oMath xmlns:m="http://schemas.openxmlformats.org/officeDocument/2006/math">
                    <m:sSubSup>
                      <m:sSubSupPr>
                        <m:ctrlPr>
                          <a:rPr lang="en-US" sz="1600" i="1" smtClean="0">
                            <a:solidFill>
                              <a:schemeClr val="tx1"/>
                            </a:solidFill>
                            <a:latin typeface="Cambria Math"/>
                          </a:rPr>
                        </m:ctrlPr>
                      </m:sSubSupPr>
                      <m:e>
                        <m:r>
                          <a:rPr lang="en-US" sz="1600" i="1" smtClean="0">
                            <a:solidFill>
                              <a:schemeClr val="tx1"/>
                            </a:solidFill>
                            <a:latin typeface="Cambria Math"/>
                            <a:ea typeface="Cambria Math"/>
                          </a:rPr>
                          <m:t>𝜌</m:t>
                        </m:r>
                      </m:e>
                      <m:sub>
                        <m:r>
                          <a:rPr lang="en-US" sz="1600" i="1">
                            <a:solidFill>
                              <a:schemeClr val="tx1"/>
                            </a:solidFill>
                            <a:latin typeface="Cambria Math"/>
                          </a:rPr>
                          <m:t>𝑖𝑗</m:t>
                        </m:r>
                      </m:sub>
                      <m:sup>
                        <m:r>
                          <a:rPr lang="en-US" sz="1600" i="1">
                            <a:solidFill>
                              <a:schemeClr val="tx1"/>
                            </a:solidFill>
                            <a:latin typeface="Cambria Math"/>
                          </a:rPr>
                          <m:t>𝑙</m:t>
                        </m:r>
                        <m:r>
                          <a:rPr lang="en-US" sz="1600" b="0" i="1" smtClean="0">
                            <a:solidFill>
                              <a:schemeClr val="tx1"/>
                            </a:solidFill>
                            <a:latin typeface="Cambria Math"/>
                          </a:rPr>
                          <m:t>&gt;1</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i="1">
                            <a:solidFill>
                              <a:schemeClr val="tx1"/>
                            </a:solidFill>
                            <a:latin typeface="Cambria Math"/>
                          </a:rPr>
                          <m:t>𝑖𝑗</m:t>
                        </m:r>
                      </m:sub>
                      <m:sup>
                        <m:r>
                          <a:rPr lang="en-US" sz="1600" i="1">
                            <a:solidFill>
                              <a:schemeClr val="tx1"/>
                            </a:solidFill>
                            <a:latin typeface="Cambria Math"/>
                          </a:rPr>
                          <m:t>𝑙</m:t>
                        </m:r>
                      </m:sup>
                    </m:sSubSup>
                    <m:r>
                      <a:rPr lang="en-US" sz="1600" b="0" i="1" smtClean="0">
                        <a:solidFill>
                          <a:schemeClr val="tx1"/>
                        </a:solidFill>
                        <a:latin typeface="Cambria Math"/>
                      </a:rPr>
                      <m:t>+</m:t>
                    </m:r>
                    <m:r>
                      <m:rPr>
                        <m:sty m:val="p"/>
                      </m:rPr>
                      <a:rPr lang="en-US" sz="1600" b="0" i="0" smtClean="0">
                        <a:solidFill>
                          <a:schemeClr val="tx1"/>
                        </a:solidFill>
                        <a:latin typeface="Cambria Math"/>
                      </a:rPr>
                      <m:t>min</m:t>
                    </m:r>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𝜏</m:t>
                        </m:r>
                      </m:e>
                      <m:sub>
                        <m:r>
                          <a:rPr lang="en-US" sz="1600" b="0" i="1" smtClean="0">
                            <a:solidFill>
                              <a:schemeClr val="tx1"/>
                            </a:solidFill>
                            <a:latin typeface="Cambria Math"/>
                            <a:ea typeface="Cambria Math"/>
                          </a:rPr>
                          <m:t>𝑖</m:t>
                        </m:r>
                      </m:sub>
                      <m:sup>
                        <m:r>
                          <a:rPr lang="en-US" sz="1600" i="1">
                            <a:solidFill>
                              <a:schemeClr val="tx1"/>
                            </a:solidFill>
                            <a:latin typeface="Cambria Math"/>
                          </a:rPr>
                          <m:t>𝑙</m:t>
                        </m:r>
                      </m:sup>
                    </m:sSubSup>
                    <m:r>
                      <a:rPr lang="en-US" sz="1600" b="0" i="1" smtClean="0">
                        <a:solidFill>
                          <a:schemeClr val="tx1"/>
                        </a:solidFill>
                        <a:latin typeface="Cambria Math"/>
                      </a:rPr>
                      <m:t>,−</m:t>
                    </m:r>
                    <m:func>
                      <m:funcPr>
                        <m:ctrlPr>
                          <a:rPr lang="en-US" sz="1600" b="0" i="1" smtClean="0">
                            <a:solidFill>
                              <a:schemeClr val="tx1"/>
                            </a:solidFill>
                            <a:latin typeface="Cambria Math"/>
                          </a:rPr>
                        </m:ctrlPr>
                      </m:funcPr>
                      <m:fName>
                        <m:limLow>
                          <m:limLowPr>
                            <m:ctrlPr>
                              <a:rPr lang="en-US" sz="1600" b="0" i="1" smtClean="0">
                                <a:solidFill>
                                  <a:schemeClr val="tx1"/>
                                </a:solidFill>
                                <a:latin typeface="Cambria Math"/>
                              </a:rPr>
                            </m:ctrlPr>
                          </m:limLowPr>
                          <m:e>
                            <m:r>
                              <m:rPr>
                                <m:sty m:val="p"/>
                              </m:rPr>
                              <a:rPr lang="en-US" sz="1600" b="0" i="0" smtClean="0">
                                <a:solidFill>
                                  <a:schemeClr val="tx1"/>
                                </a:solidFill>
                                <a:latin typeface="Cambria Math"/>
                              </a:rPr>
                              <m:t>max</m:t>
                            </m:r>
                          </m:e>
                          <m:lim>
                            <m:r>
                              <a:rPr lang="en-US" sz="1600" i="1">
                                <a:solidFill>
                                  <a:schemeClr val="tx1"/>
                                </a:solidFill>
                                <a:latin typeface="Cambria Math"/>
                              </a:rPr>
                              <m:t>𝑘</m:t>
                            </m:r>
                            <m:r>
                              <a:rPr lang="en-US" sz="1600" i="1">
                                <a:solidFill>
                                  <a:schemeClr val="tx1"/>
                                </a:solidFill>
                                <a:latin typeface="Cambria Math"/>
                              </a:rPr>
                              <m:t> </m:t>
                            </m:r>
                            <m:r>
                              <a:rPr lang="en-US" sz="1600" i="1">
                                <a:solidFill>
                                  <a:schemeClr val="tx1"/>
                                </a:solidFill>
                                <a:latin typeface="Cambria Math"/>
                              </a:rPr>
                              <m:t>𝑠</m:t>
                            </m:r>
                            <m:r>
                              <a:rPr lang="en-US" sz="1600" i="1">
                                <a:solidFill>
                                  <a:schemeClr val="tx1"/>
                                </a:solidFill>
                                <a:latin typeface="Cambria Math"/>
                              </a:rPr>
                              <m:t>.</m:t>
                            </m:r>
                            <m:r>
                              <a:rPr lang="en-US" sz="1600" i="1">
                                <a:solidFill>
                                  <a:schemeClr val="tx1"/>
                                </a:solidFill>
                                <a:latin typeface="Cambria Math"/>
                              </a:rPr>
                              <m:t>𝑡</m:t>
                            </m:r>
                            <m:r>
                              <a:rPr lang="en-US" sz="1600" b="0" i="1" smtClean="0">
                                <a:solidFill>
                                  <a:schemeClr val="tx1"/>
                                </a:solidFill>
                                <a:latin typeface="Cambria Math"/>
                              </a:rPr>
                              <m:t>. </m:t>
                            </m:r>
                            <m:r>
                              <a:rPr lang="en-US" sz="1600" b="0" i="1" smtClean="0">
                                <a:solidFill>
                                  <a:schemeClr val="tx1"/>
                                </a:solidFill>
                                <a:latin typeface="Cambria Math"/>
                              </a:rPr>
                              <m:t>𝑘</m:t>
                            </m:r>
                            <m:r>
                              <a:rPr lang="en-US" sz="1600" b="0" i="1" smtClean="0">
                                <a:solidFill>
                                  <a:schemeClr val="tx1"/>
                                </a:solidFill>
                                <a:latin typeface="Cambria Math"/>
                                <a:ea typeface="Cambria Math"/>
                              </a:rPr>
                              <m:t>≠</m:t>
                            </m:r>
                            <m:r>
                              <a:rPr lang="en-US" sz="1600" b="0" i="1" smtClean="0">
                                <a:solidFill>
                                  <a:schemeClr val="tx1"/>
                                </a:solidFill>
                                <a:latin typeface="Cambria Math"/>
                                <a:ea typeface="Cambria Math"/>
                              </a:rPr>
                              <m:t>𝑗</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i="1">
                                <a:solidFill>
                                  <a:schemeClr val="tx1"/>
                                </a:solidFill>
                                <a:latin typeface="Cambria Math"/>
                              </a:rPr>
                              <m:t>𝑖</m:t>
                            </m:r>
                            <m:r>
                              <a:rPr lang="en-US" sz="1600" b="0" i="1" smtClean="0">
                                <a:solidFill>
                                  <a:schemeClr val="tx1"/>
                                </a:solidFill>
                                <a:latin typeface="Cambria Math"/>
                              </a:rPr>
                              <m:t>𝑘</m:t>
                            </m:r>
                          </m:sub>
                          <m:sup>
                            <m:r>
                              <a:rPr lang="en-US" sz="1600" i="1">
                                <a:solidFill>
                                  <a:schemeClr val="tx1"/>
                                </a:solidFill>
                                <a:latin typeface="Cambria Math"/>
                              </a:rPr>
                              <m:t>𝑙</m:t>
                            </m:r>
                          </m:sup>
                        </m:sSubSup>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b="0" i="1" smtClean="0">
                                <a:solidFill>
                                  <a:schemeClr val="tx1"/>
                                </a:solidFill>
                                <a:latin typeface="Cambria Math"/>
                              </a:rPr>
                              <m:t>𝑠</m:t>
                            </m:r>
                          </m:e>
                          <m:sub>
                            <m:r>
                              <a:rPr lang="en-US" sz="1600" i="1">
                                <a:solidFill>
                                  <a:schemeClr val="tx1"/>
                                </a:solidFill>
                                <a:latin typeface="Cambria Math"/>
                              </a:rPr>
                              <m:t>𝑖</m:t>
                            </m:r>
                            <m:r>
                              <a:rPr lang="en-US" sz="1600" b="0" i="1" smtClean="0">
                                <a:solidFill>
                                  <a:schemeClr val="tx1"/>
                                </a:solidFill>
                                <a:latin typeface="Cambria Math"/>
                              </a:rPr>
                              <m:t>𝑘</m:t>
                            </m:r>
                          </m:sub>
                          <m:sup>
                            <m:r>
                              <a:rPr lang="en-US" sz="1600" i="1">
                                <a:solidFill>
                                  <a:schemeClr val="tx1"/>
                                </a:solidFill>
                                <a:latin typeface="Cambria Math"/>
                              </a:rPr>
                              <m:t>𝑙</m:t>
                            </m:r>
                          </m:sup>
                        </m:sSubSup>
                        <m:r>
                          <a:rPr lang="en-US" sz="1600" b="0" i="1" smtClean="0">
                            <a:solidFill>
                              <a:schemeClr val="tx1"/>
                            </a:solidFill>
                            <a:latin typeface="Cambria Math"/>
                          </a:rPr>
                          <m:t>)</m:t>
                        </m:r>
                      </m:e>
                    </m:func>
                  </m:oMath>
                </a14:m>
                <a:r>
                  <a:rPr lang="en-US" sz="1600" dirty="0" smtClean="0">
                    <a:solidFill>
                      <a:schemeClr val="tx1"/>
                    </a:solidFill>
                    <a:latin typeface="Cambria Math"/>
                    <a:ea typeface="MS PGothic" charset="0"/>
                    <a:cs typeface="Cambria Math"/>
                  </a:rPr>
                  <a:t>]</a:t>
                </a:r>
              </a:p>
              <a:p>
                <a:pPr marL="0" indent="0" fontAlgn="auto">
                  <a:spcBef>
                    <a:spcPts val="0"/>
                  </a:spcBef>
                  <a:spcAft>
                    <a:spcPts val="0"/>
                  </a:spcAft>
                  <a:buNone/>
                </a:pPr>
                <a:endParaRPr lang="en-US" sz="1600" i="1" dirty="0" smtClean="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i="1" smtClean="0">
                              <a:solidFill>
                                <a:schemeClr val="tx1"/>
                              </a:solidFill>
                              <a:latin typeface="Cambria Math"/>
                              <a:ea typeface="Cambria Math"/>
                            </a:rPr>
                            <m:t>𝛼</m:t>
                          </m:r>
                        </m:e>
                        <m:sub>
                          <m:r>
                            <a:rPr lang="en-US" sz="1600" i="1">
                              <a:solidFill>
                                <a:schemeClr val="tx1"/>
                              </a:solidFill>
                              <a:latin typeface="Cambria Math"/>
                            </a:rPr>
                            <m:t>𝑖𝑗</m:t>
                          </m:r>
                        </m:sub>
                        <m:sup>
                          <m:r>
                            <a:rPr lang="en-US" sz="1600" i="1">
                              <a:solidFill>
                                <a:schemeClr val="tx1"/>
                              </a:solidFill>
                              <a:latin typeface="Cambria Math"/>
                            </a:rPr>
                            <m:t>𝑙</m:t>
                          </m:r>
                          <m:r>
                            <a:rPr lang="en-US" sz="1600" b="0" i="1" smtClean="0">
                              <a:solidFill>
                                <a:schemeClr val="tx1"/>
                              </a:solidFill>
                              <a:latin typeface="Cambria Math"/>
                            </a:rPr>
                            <m:t>&lt;</m:t>
                          </m:r>
                          <m:r>
                            <a:rPr lang="en-US" sz="1600" b="0" i="1" smtClean="0">
                              <a:solidFill>
                                <a:schemeClr val="tx1"/>
                              </a:solidFill>
                              <a:latin typeface="Cambria Math"/>
                            </a:rPr>
                            <m:t>𝐿</m:t>
                          </m:r>
                        </m:sup>
                      </m:sSubSup>
                      <m:r>
                        <a:rPr lang="en-US" sz="1600" i="1">
                          <a:solidFill>
                            <a:schemeClr val="tx1"/>
                          </a:solidFill>
                          <a:latin typeface="Cambria Math"/>
                        </a:rPr>
                        <m:t>=</m:t>
                      </m:r>
                      <m:d>
                        <m:dPr>
                          <m:begChr m:val="{"/>
                          <m:endChr m:val=""/>
                          <m:ctrlPr>
                            <a:rPr lang="en-US" sz="1600" i="1">
                              <a:solidFill>
                                <a:schemeClr val="tx1"/>
                              </a:solidFill>
                              <a:latin typeface="Cambria Math"/>
                            </a:rPr>
                          </m:ctrlPr>
                        </m:dPr>
                        <m:e>
                          <m:m>
                            <m:mPr>
                              <m:mcs>
                                <m:mc>
                                  <m:mcPr>
                                    <m:count m:val="2"/>
                                    <m:mcJc m:val="center"/>
                                  </m:mcPr>
                                </m:mc>
                              </m:mcs>
                              <m:ctrlPr>
                                <a:rPr lang="en-US" sz="1600" i="1">
                                  <a:solidFill>
                                    <a:schemeClr val="tx1"/>
                                  </a:solidFill>
                                  <a:latin typeface="Cambria Math"/>
                                </a:rPr>
                              </m:ctrlPr>
                            </m:mPr>
                            <m:mr>
                              <m:e>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𝑗</m:t>
                                    </m:r>
                                  </m:sub>
                                  <m:sup>
                                    <m:r>
                                      <a:rPr lang="en-US" sz="1600" i="1">
                                        <a:solidFill>
                                          <a:schemeClr val="tx1"/>
                                        </a:solidFill>
                                        <a:latin typeface="Cambria Math"/>
                                      </a:rPr>
                                      <m:t>𝑙</m:t>
                                    </m:r>
                                  </m:sup>
                                </m:sSubSup>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b="0" i="1" smtClean="0">
                                        <a:solidFill>
                                          <a:schemeClr val="tx1"/>
                                        </a:solidFill>
                                        <a:latin typeface="Cambria Math"/>
                                      </a:rPr>
                                      <m:t>𝑘</m:t>
                                    </m:r>
                                    <m:r>
                                      <a:rPr lang="en-US" sz="1600" b="0" i="1" smtClean="0">
                                        <a:solidFill>
                                          <a:schemeClr val="tx1"/>
                                        </a:solidFill>
                                        <a:latin typeface="Cambria Math"/>
                                      </a:rPr>
                                      <m:t> </m:t>
                                    </m:r>
                                    <m:r>
                                      <a:rPr lang="en-US" sz="1600" b="0" i="1" smtClean="0">
                                        <a:solidFill>
                                          <a:schemeClr val="tx1"/>
                                        </a:solidFill>
                                        <a:latin typeface="Cambria Math"/>
                                      </a:rPr>
                                      <m:t>𝑠</m:t>
                                    </m:r>
                                    <m:r>
                                      <a:rPr lang="en-US" sz="1600" b="0" i="1" smtClean="0">
                                        <a:solidFill>
                                          <a:schemeClr val="tx1"/>
                                        </a:solidFill>
                                        <a:latin typeface="Cambria Math"/>
                                      </a:rPr>
                                      <m:t>.</m:t>
                                    </m:r>
                                    <m:r>
                                      <a:rPr lang="en-US" sz="1600" b="0" i="1" smtClean="0">
                                        <a:solidFill>
                                          <a:schemeClr val="tx1"/>
                                        </a:solidFill>
                                        <a:latin typeface="Cambria Math"/>
                                      </a:rPr>
                                      <m:t>𝑡</m:t>
                                    </m:r>
                                    <m:r>
                                      <a:rPr lang="en-US" sz="1600" b="0" i="1" smtClean="0">
                                        <a:solidFill>
                                          <a:schemeClr val="tx1"/>
                                        </a:solidFill>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dirty="0">
                                            <a:solidFill>
                                              <a:schemeClr val="tx1"/>
                                            </a:solidFill>
                                            <a:latin typeface="Cambria Math"/>
                                            <a:ea typeface="MS PGothic" charset="0"/>
                                            <a:cs typeface="Cambria Math"/>
                                          </a:rPr>
                                          <m:t>)</m:t>
                                        </m:r>
                                      </m:e>
                                    </m:func>
                                  </m:e>
                                </m:nary>
                              </m:e>
                              <m:e>
                                <m:r>
                                  <a:rPr lang="en-US" sz="1600" i="1" dirty="0">
                                    <a:solidFill>
                                      <a:schemeClr val="tx1"/>
                                    </a:solidFill>
                                    <a:latin typeface="Cambria Math"/>
                                    <a:ea typeface="MS PGothic" charset="0"/>
                                  </a:rPr>
                                  <m:t>𝑖</m:t>
                                </m:r>
                                <m:r>
                                  <a:rPr lang="en-US" sz="1600" i="1" dirty="0">
                                    <a:solidFill>
                                      <a:schemeClr val="tx1"/>
                                    </a:solidFill>
                                    <a:latin typeface="Cambria Math"/>
                                    <a:ea typeface="MS PGothic" charset="0"/>
                                  </a:rPr>
                                  <m:t>=</m:t>
                                </m:r>
                                <m:r>
                                  <a:rPr lang="en-US" sz="1600" i="1" dirty="0">
                                    <a:solidFill>
                                      <a:schemeClr val="tx1"/>
                                    </a:solidFill>
                                    <a:latin typeface="Cambria Math"/>
                                    <a:ea typeface="MS PGothic" charset="0"/>
                                  </a:rPr>
                                  <m:t>𝑗</m:t>
                                </m:r>
                              </m:e>
                            </m:mr>
                            <m:mr>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min</m:t>
                                        </m:r>
                                      </m:e>
                                      <m:lim>
                                        <m:r>
                                          <a:rPr lang="en-US" sz="1600" i="1">
                                            <a:solidFill>
                                              <a:schemeClr val="tx1"/>
                                            </a:solidFill>
                                            <a:latin typeface="Cambria Math"/>
                                          </a:rPr>
                                          <m:t> </m:t>
                                        </m:r>
                                      </m:lim>
                                    </m:limLow>
                                  </m:fName>
                                  <m:e>
                                    <m:r>
                                      <a:rPr lang="en-US" sz="1600" i="1">
                                        <a:solidFill>
                                          <a:schemeClr val="tx1"/>
                                        </a:solidFill>
                                        <a:latin typeface="Cambria Math"/>
                                      </a:rPr>
                                      <m:t>[0,</m:t>
                                    </m:r>
                                  </m:e>
                                </m:func>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i="1">
                                        <a:solidFill>
                                          <a:schemeClr val="tx1"/>
                                        </a:solidFill>
                                        <a:latin typeface="Cambria Math"/>
                                      </a:rPr>
                                      <m:t>𝑘</m:t>
                                    </m:r>
                                    <m:r>
                                      <a:rPr lang="en-US" sz="1600" i="1">
                                        <a:solidFill>
                                          <a:schemeClr val="tx1"/>
                                        </a:solidFill>
                                        <a:latin typeface="Cambria Math"/>
                                      </a:rPr>
                                      <m:t> </m:t>
                                    </m:r>
                                    <m:r>
                                      <a:rPr lang="en-US" sz="1600" i="1">
                                        <a:solidFill>
                                          <a:schemeClr val="tx1"/>
                                        </a:solidFill>
                                        <a:latin typeface="Cambria Math"/>
                                      </a:rPr>
                                      <m:t>𝑠</m:t>
                                    </m:r>
                                    <m:r>
                                      <a:rPr lang="en-US" sz="1600" i="1">
                                        <a:solidFill>
                                          <a:schemeClr val="tx1"/>
                                        </a:solidFill>
                                        <a:latin typeface="Cambria Math"/>
                                      </a:rPr>
                                      <m:t>.</m:t>
                                    </m:r>
                                    <m:r>
                                      <a:rPr lang="en-US" sz="1600" i="1">
                                        <a:solidFill>
                                          <a:schemeClr val="tx1"/>
                                        </a:solidFill>
                                        <a:latin typeface="Cambria Math"/>
                                      </a:rPr>
                                      <m:t>𝑡</m:t>
                                    </m:r>
                                    <m:r>
                                      <a:rPr lang="en-US" sz="1600" b="0" i="1" smtClean="0">
                                        <a:solidFill>
                                          <a:schemeClr val="tx1"/>
                                        </a:solidFill>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r>
                                      <a:rPr lang="en-US" sz="1600" i="1">
                                        <a:solidFill>
                                          <a:schemeClr val="tx1"/>
                                        </a:solidFill>
                                        <a:latin typeface="Cambria Math"/>
                                        <a:ea typeface="Cambria Math"/>
                                      </a:rPr>
                                      <m:t>}</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dirty="0">
                                            <a:solidFill>
                                              <a:schemeClr val="tx1"/>
                                            </a:solidFill>
                                            <a:latin typeface="Cambria Math"/>
                                            <a:ea typeface="MS PGothic" charset="0"/>
                                            <a:cs typeface="Cambria Math"/>
                                          </a:rPr>
                                          <m:t>)</m:t>
                                        </m:r>
                                      </m:e>
                                    </m:func>
                                    <m:r>
                                      <a:rPr lang="en-US" sz="1600" i="1" dirty="0">
                                        <a:solidFill>
                                          <a:schemeClr val="tx1"/>
                                        </a:solidFill>
                                        <a:latin typeface="Cambria Math"/>
                                        <a:ea typeface="MS PGothic" charset="0"/>
                                        <a:cs typeface="Cambria Math"/>
                                      </a:rPr>
                                      <m:t>]</m:t>
                                    </m:r>
                                  </m:e>
                                </m:nary>
                              </m:e>
                              <m:e>
                                <m:r>
                                  <a:rPr lang="en-US" sz="1600" i="1">
                                    <a:solidFill>
                                      <a:schemeClr val="tx1"/>
                                    </a:solidFill>
                                    <a:latin typeface="Cambria Math"/>
                                  </a:rPr>
                                  <m:t>𝑖</m:t>
                                </m:r>
                                <m:r>
                                  <a:rPr lang="en-US" sz="1600" i="1">
                                    <a:solidFill>
                                      <a:schemeClr val="tx1"/>
                                    </a:solidFill>
                                    <a:latin typeface="Cambria Math"/>
                                    <a:ea typeface="Cambria Math"/>
                                  </a:rPr>
                                  <m:t>≠</m:t>
                                </m:r>
                                <m:r>
                                  <a:rPr lang="en-US" sz="1600" i="1">
                                    <a:solidFill>
                                      <a:schemeClr val="tx1"/>
                                    </a:solidFill>
                                    <a:latin typeface="Cambria Math"/>
                                    <a:ea typeface="Cambria Math"/>
                                  </a:rPr>
                                  <m:t>𝑗</m:t>
                                </m:r>
                              </m:e>
                            </m:mr>
                          </m:m>
                        </m:e>
                      </m:d>
                    </m:oMath>
                  </m:oMathPara>
                </a14:m>
                <a:endParaRPr lang="en-US" sz="1600" dirty="0" smtClean="0">
                  <a:solidFill>
                    <a:schemeClr val="tx1"/>
                  </a:solidFill>
                  <a:latin typeface="Cambria Math"/>
                  <a:ea typeface="Cambria Math"/>
                </a:endParaRPr>
              </a:p>
              <a:p>
                <a:pPr marL="0" indent="0" fontAlgn="auto">
                  <a:spcBef>
                    <a:spcPts val="0"/>
                  </a:spcBef>
                  <a:spcAft>
                    <a:spcPts val="0"/>
                  </a:spcAft>
                  <a:buNone/>
                </a:pPr>
                <a:endParaRPr lang="en-US" sz="1600" dirty="0" smtClean="0">
                  <a:solidFill>
                    <a:schemeClr val="tx1"/>
                  </a:solidFill>
                  <a:latin typeface="Cambria Math"/>
                  <a:ea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i="1">
                              <a:solidFill>
                                <a:schemeClr val="tx1"/>
                              </a:solidFill>
                              <a:latin typeface="Cambria Math"/>
                              <a:ea typeface="Cambria Math"/>
                            </a:rPr>
                            <m:t>𝜏</m:t>
                          </m:r>
                        </m:e>
                        <m:sub>
                          <m:r>
                            <a:rPr lang="en-US" sz="1600" i="1">
                              <a:solidFill>
                                <a:schemeClr val="tx1"/>
                              </a:solidFill>
                              <a:latin typeface="Cambria Math"/>
                              <a:ea typeface="Cambria Math"/>
                            </a:rPr>
                            <m:t>𝑗</m:t>
                          </m:r>
                        </m:sub>
                        <m:sup>
                          <m:r>
                            <a:rPr lang="en-US" sz="1600" i="1">
                              <a:solidFill>
                                <a:schemeClr val="tx1"/>
                              </a:solidFill>
                              <a:latin typeface="Cambria Math"/>
                            </a:rPr>
                            <m:t>𝑙</m:t>
                          </m:r>
                          <m:r>
                            <a:rPr lang="en-US" sz="1600" i="1">
                              <a:solidFill>
                                <a:schemeClr val="tx1"/>
                              </a:solidFill>
                              <a:latin typeface="Cambria Math"/>
                            </a:rPr>
                            <m:t>+1</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𝑐</m:t>
                          </m:r>
                        </m:e>
                        <m:sub>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𝑗𝑗</m:t>
                          </m:r>
                        </m:sub>
                        <m:sup>
                          <m:r>
                            <a:rPr lang="en-US" sz="1600" i="1">
                              <a:solidFill>
                                <a:schemeClr val="tx1"/>
                              </a:solidFill>
                              <a:latin typeface="Cambria Math"/>
                            </a:rPr>
                            <m:t>𝑙</m:t>
                          </m:r>
                        </m:sup>
                      </m:sSubSup>
                      <m:r>
                        <a:rPr lang="en-US" sz="1600" i="1">
                          <a:solidFill>
                            <a:schemeClr val="tx1"/>
                          </a:solidFill>
                          <a:latin typeface="Cambria Math"/>
                        </a:rPr>
                        <m:t>+</m:t>
                      </m:r>
                      <m:nary>
                        <m:naryPr>
                          <m:chr m:val="∑"/>
                          <m:supHide m:val="on"/>
                          <m:ctrlPr>
                            <a:rPr lang="en-US" sz="1600" i="1">
                              <a:solidFill>
                                <a:schemeClr val="tx1"/>
                              </a:solidFill>
                              <a:latin typeface="Cambria Math"/>
                            </a:rPr>
                          </m:ctrlPr>
                        </m:naryPr>
                        <m:sub>
                          <m:r>
                            <a:rPr lang="en-US" sz="1600" i="1">
                              <a:latin typeface="Cambria Math"/>
                            </a:rPr>
                            <m:t>𝑘</m:t>
                          </m:r>
                          <m:r>
                            <a:rPr lang="en-US" sz="1600" i="1">
                              <a:latin typeface="Cambria Math"/>
                            </a:rPr>
                            <m:t> </m:t>
                          </m:r>
                          <m:r>
                            <a:rPr lang="en-US" sz="1600" i="1">
                              <a:latin typeface="Cambria Math"/>
                            </a:rPr>
                            <m:t>𝑠</m:t>
                          </m:r>
                          <m:r>
                            <a:rPr lang="en-US" sz="1600" i="1">
                              <a:latin typeface="Cambria Math"/>
                            </a:rPr>
                            <m:t>.</m:t>
                          </m:r>
                          <m:r>
                            <a:rPr lang="en-US" sz="1600" i="1">
                              <a:latin typeface="Cambria Math"/>
                            </a:rPr>
                            <m:t>𝑡</m:t>
                          </m:r>
                          <m:r>
                            <a:rPr lang="en-US" sz="1600" i="1">
                              <a:latin typeface="Cambria Math"/>
                            </a:rPr>
                            <m:t>. </m:t>
                          </m:r>
                          <m:r>
                            <m:rPr>
                              <m:brk m:alnAt="7"/>
                            </m:rPr>
                            <a:rPr lang="en-US" sz="1600" i="1">
                              <a:solidFill>
                                <a:schemeClr val="tx1"/>
                              </a:solidFill>
                              <a:latin typeface="Cambria Math"/>
                            </a:rPr>
                            <m:t>𝑘</m:t>
                          </m:r>
                          <m:r>
                            <a:rPr lang="en-US" sz="1600" i="1">
                              <a:solidFill>
                                <a:schemeClr val="tx1"/>
                              </a:solidFill>
                              <a:latin typeface="Cambria Math"/>
                              <a:ea typeface="Cambria Math"/>
                            </a:rPr>
                            <m:t>≠</m:t>
                          </m:r>
                          <m:r>
                            <a:rPr lang="en-US" sz="1600" i="1">
                              <a:solidFill>
                                <a:schemeClr val="tx1"/>
                              </a:solidFill>
                              <a:latin typeface="Cambria Math"/>
                              <a:ea typeface="Cambria Math"/>
                            </a:rPr>
                            <m:t>𝑗</m:t>
                          </m:r>
                        </m:sub>
                        <m:sup/>
                        <m:e>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i="1">
                                      <a:solidFill>
                                        <a:schemeClr val="tx1"/>
                                      </a:solidFill>
                                      <a:latin typeface="Cambria Math"/>
                                    </a:rPr>
                                    <m:t> </m:t>
                                  </m:r>
                                </m:lim>
                              </m:limLow>
                            </m:fName>
                            <m:e>
                              <m:r>
                                <a:rPr lang="en-US" sz="1600" i="1">
                                  <a:solidFill>
                                    <a:schemeClr val="tx1"/>
                                  </a:solidFill>
                                  <a:latin typeface="Cambria Math"/>
                                </a:rPr>
                                <m:t>(0,</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i="1">
                                      <a:solidFill>
                                        <a:schemeClr val="tx1"/>
                                      </a:solidFill>
                                      <a:latin typeface="Cambria Math"/>
                                      <a:ea typeface="Cambria Math"/>
                                    </a:rPr>
                                    <m:t>𝑘</m:t>
                                  </m:r>
                                  <m:r>
                                    <a:rPr lang="en-US" sz="1600" i="1">
                                      <a:solidFill>
                                        <a:schemeClr val="tx1"/>
                                      </a:solidFill>
                                      <a:latin typeface="Cambria Math"/>
                                    </a:rPr>
                                    <m:t>𝑗</m:t>
                                  </m:r>
                                </m:sub>
                                <m:sup>
                                  <m:r>
                                    <a:rPr lang="en-US" sz="1600" i="1">
                                      <a:solidFill>
                                        <a:schemeClr val="tx1"/>
                                      </a:solidFill>
                                      <a:latin typeface="Cambria Math"/>
                                    </a:rPr>
                                    <m:t>𝑙</m:t>
                                  </m:r>
                                </m:sup>
                              </m:sSubSup>
                              <m:r>
                                <a:rPr lang="en-US" sz="1600" i="1">
                                  <a:solidFill>
                                    <a:schemeClr val="tx1"/>
                                  </a:solidFill>
                                  <a:latin typeface="Cambria Math"/>
                                </a:rPr>
                                <m:t>)</m:t>
                              </m:r>
                            </m:e>
                          </m:func>
                        </m:e>
                      </m:nary>
                    </m:oMath>
                  </m:oMathPara>
                </a14:m>
                <a:endParaRPr lang="en-US" sz="1600" b="0" dirty="0" smtClean="0">
                  <a:solidFill>
                    <a:schemeClr val="tx1"/>
                  </a:solidFill>
                  <a:latin typeface="Cambria Math"/>
                </a:endParaRPr>
              </a:p>
            </p:txBody>
          </p:sp>
        </mc:Choice>
        <mc:Fallback xmlns="">
          <p:sp>
            <p:nvSpPr>
              <p:cNvPr id="72" name="Content Placeholder 2"/>
              <p:cNvSpPr txBox="1">
                <a:spLocks noRot="1" noChangeAspect="1" noMove="1" noResize="1" noEditPoints="1" noAdjustHandles="1" noChangeArrowheads="1" noChangeShapeType="1" noTextEdit="1"/>
              </p:cNvSpPr>
              <p:nvPr/>
            </p:nvSpPr>
            <p:spPr>
              <a:xfrm>
                <a:off x="86031" y="3843472"/>
                <a:ext cx="6765809" cy="3205510"/>
              </a:xfrm>
              <a:prstGeom prst="rect">
                <a:avLst/>
              </a:prstGeom>
              <a:blipFill rotWithShape="1">
                <a:blip r:embed="rId8"/>
                <a:stretch>
                  <a:fillRect t="-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969181" y="3843472"/>
                <a:ext cx="4572000" cy="1294778"/>
              </a:xfrm>
              <a:prstGeom prst="rect">
                <a:avLst/>
              </a:prstGeom>
            </p:spPr>
            <p:txBody>
              <a:bodyPr>
                <a:spAutoFit/>
              </a:bodyPr>
              <a:lstStyle/>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smtClean="0">
                              <a:solidFill>
                                <a:schemeClr val="tx1"/>
                              </a:solidFill>
                              <a:latin typeface="Cambria Math"/>
                            </a:rPr>
                          </m:ctrlPr>
                        </m:sSubSupPr>
                        <m:e>
                          <m:r>
                            <a:rPr lang="en-US" sz="1600" i="1">
                              <a:solidFill>
                                <a:schemeClr val="tx1"/>
                              </a:solidFill>
                              <a:latin typeface="Cambria Math"/>
                              <a:ea typeface="Cambria Math"/>
                            </a:rPr>
                            <m:t>𝜑</m:t>
                          </m:r>
                        </m:e>
                        <m:sub>
                          <m:r>
                            <a:rPr lang="en-US" sz="1600" b="0" i="1" smtClean="0">
                              <a:solidFill>
                                <a:schemeClr val="tx1"/>
                              </a:solidFill>
                              <a:latin typeface="Cambria Math"/>
                              <a:ea typeface="Cambria Math"/>
                            </a:rPr>
                            <m:t>𝑖</m:t>
                          </m:r>
                        </m:sub>
                        <m:sup>
                          <m:r>
                            <a:rPr lang="en-US" sz="1600" i="1">
                              <a:solidFill>
                                <a:schemeClr val="tx1"/>
                              </a:solidFill>
                              <a:latin typeface="Cambria Math"/>
                            </a:rPr>
                            <m:t>𝑙</m:t>
                          </m:r>
                          <m:r>
                            <a:rPr lang="en-US" sz="1600" i="1">
                              <a:solidFill>
                                <a:schemeClr val="tx1"/>
                              </a:solidFill>
                              <a:latin typeface="Cambria Math"/>
                            </a:rPr>
                            <m:t>−1</m:t>
                          </m:r>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a:solidFill>
                                    <a:schemeClr val="tx1"/>
                                  </a:solidFill>
                                  <a:latin typeface="Cambria Math"/>
                                </a:rPr>
                              </m:ctrlPr>
                            </m:limLowPr>
                            <m:e>
                              <m:r>
                                <m:rPr>
                                  <m:sty m:val="p"/>
                                </m:rPr>
                                <a:rPr lang="en-US" sz="1600">
                                  <a:solidFill>
                                    <a:schemeClr val="tx1"/>
                                  </a:solidFill>
                                  <a:latin typeface="Cambria Math"/>
                                </a:rPr>
                                <m:t>max</m:t>
                              </m:r>
                            </m:e>
                            <m:lim>
                              <m:r>
                                <a:rPr lang="en-US" sz="1600" b="0" i="1" smtClean="0">
                                  <a:solidFill>
                                    <a:schemeClr val="tx1"/>
                                  </a:solidFill>
                                  <a:latin typeface="Cambria Math"/>
                                </a:rPr>
                                <m:t>𝑗</m:t>
                              </m:r>
                            </m:lim>
                          </m:limLow>
                        </m:fName>
                        <m:e>
                          <m:r>
                            <a:rPr lang="en-US" sz="1600" i="1">
                              <a:solidFill>
                                <a:schemeClr val="tx1"/>
                              </a:solidFill>
                              <a:latin typeface="Cambria Math"/>
                            </a:rPr>
                            <m:t>(</m:t>
                          </m:r>
                        </m:e>
                      </m:func>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rPr>
                            <m:t>𝑠</m:t>
                          </m:r>
                        </m:e>
                        <m:sub>
                          <m:r>
                            <a:rPr lang="en-US" sz="1600" b="0" i="1" smtClean="0">
                              <a:solidFill>
                                <a:schemeClr val="tx1"/>
                              </a:solidFill>
                              <a:latin typeface="Cambria Math"/>
                            </a:rPr>
                            <m:t>𝑖𝑗</m:t>
                          </m:r>
                        </m:sub>
                        <m:sup>
                          <m:r>
                            <a:rPr lang="en-US" sz="1600" i="1">
                              <a:solidFill>
                                <a:schemeClr val="tx1"/>
                              </a:solidFill>
                              <a:latin typeface="Cambria Math"/>
                            </a:rPr>
                            <m:t>𝑙</m:t>
                          </m:r>
                        </m:sup>
                      </m:sSubSup>
                      <m:r>
                        <a:rPr lang="en-US" sz="1600">
                          <a:solidFill>
                            <a:schemeClr val="tx1"/>
                          </a:solidFill>
                          <a:latin typeface="Cambria Math"/>
                        </a:rPr>
                        <m:t>)</m:t>
                      </m:r>
                    </m:oMath>
                  </m:oMathPara>
                </a14:m>
                <a:endParaRPr lang="en-US" sz="1600" dirty="0">
                  <a:solidFill>
                    <a:schemeClr val="tx1"/>
                  </a:solidFill>
                  <a:latin typeface="Cambria Math"/>
                  <a:cs typeface="Cambria Math"/>
                </a:endParaRPr>
              </a:p>
              <a:p>
                <a:pPr marL="0" indent="0" fontAlgn="auto">
                  <a:spcBef>
                    <a:spcPts val="0"/>
                  </a:spcBef>
                  <a:spcAft>
                    <a:spcPts val="0"/>
                  </a:spcAft>
                  <a:buNone/>
                </a:pPr>
                <a:endParaRPr lang="en-US" sz="1600" dirty="0">
                  <a:solidFill>
                    <a:schemeClr val="tx1"/>
                  </a:solidFill>
                  <a:latin typeface="Cambria Math"/>
                  <a:cs typeface="Cambria Math"/>
                </a:endParaRPr>
              </a:p>
              <a:p>
                <a:pPr marL="0" indent="0" fontAlgn="auto">
                  <a:spcBef>
                    <a:spcPts val="0"/>
                  </a:spcBef>
                  <a:spcAft>
                    <a:spcPts val="0"/>
                  </a:spcAft>
                  <a:buNone/>
                </a:pPr>
                <a:endParaRPr lang="en-US" sz="1600" i="1" dirty="0" smtClean="0">
                  <a:solidFill>
                    <a:schemeClr val="tx1"/>
                  </a:solidFill>
                  <a:latin typeface="Cambria Math"/>
                </a:endParaRPr>
              </a:p>
              <a:p>
                <a:pPr marL="0" indent="0" fontAlgn="auto">
                  <a:spcBef>
                    <a:spcPts val="0"/>
                  </a:spcBef>
                  <a:spcAft>
                    <a:spcPts val="0"/>
                  </a:spcAft>
                  <a:buNone/>
                </a:pPr>
                <a14:m>
                  <m:oMathPara xmlns:m="http://schemas.openxmlformats.org/officeDocument/2006/math">
                    <m:oMathParaPr>
                      <m:jc m:val="left"/>
                    </m:oMathParaPr>
                    <m:oMath xmlns:m="http://schemas.openxmlformats.org/officeDocument/2006/math">
                      <m:sSubSup>
                        <m:sSubSupPr>
                          <m:ctrlPr>
                            <a:rPr lang="en-US" sz="1600" i="1">
                              <a:solidFill>
                                <a:schemeClr val="tx1"/>
                              </a:solidFill>
                              <a:latin typeface="Cambria Math"/>
                            </a:rPr>
                          </m:ctrlPr>
                        </m:sSubSupPr>
                        <m:e>
                          <m:r>
                            <a:rPr lang="en-US" sz="1600" b="0" i="1" smtClean="0">
                              <a:solidFill>
                                <a:schemeClr val="tx1"/>
                              </a:solidFill>
                              <a:latin typeface="Cambria Math"/>
                            </a:rPr>
                            <m:t>𝑐</m:t>
                          </m:r>
                        </m:e>
                        <m:sub>
                          <m:r>
                            <a:rPr lang="en-US" sz="1600" b="0" i="1" smtClean="0">
                              <a:solidFill>
                                <a:schemeClr val="tx1"/>
                              </a:solidFill>
                              <a:latin typeface="Cambria Math"/>
                            </a:rPr>
                            <m:t>𝑖</m:t>
                          </m:r>
                        </m:sub>
                        <m:sup>
                          <m:r>
                            <a:rPr lang="en-US" sz="1600" i="1">
                              <a:solidFill>
                                <a:schemeClr val="tx1"/>
                              </a:solidFill>
                              <a:latin typeface="Cambria Math"/>
                            </a:rPr>
                            <m:t>𝑙</m:t>
                          </m:r>
                        </m:sup>
                      </m:sSubSup>
                      <m:r>
                        <a:rPr lang="en-US" sz="1600" i="1">
                          <a:solidFill>
                            <a:schemeClr val="tx1"/>
                          </a:solidFill>
                          <a:latin typeface="Cambria Math"/>
                        </a:rPr>
                        <m:t>=</m:t>
                      </m:r>
                      <m:func>
                        <m:funcPr>
                          <m:ctrlPr>
                            <a:rPr lang="en-US" sz="1600" i="1">
                              <a:solidFill>
                                <a:schemeClr val="tx1"/>
                              </a:solidFill>
                              <a:latin typeface="Cambria Math"/>
                            </a:rPr>
                          </m:ctrlPr>
                        </m:funcPr>
                        <m:fName>
                          <m:limLow>
                            <m:limLowPr>
                              <m:ctrlPr>
                                <a:rPr lang="en-US" sz="1600" i="1" smtClean="0">
                                  <a:solidFill>
                                    <a:schemeClr val="tx1"/>
                                  </a:solidFill>
                                  <a:latin typeface="Cambria Math"/>
                                </a:rPr>
                              </m:ctrlPr>
                            </m:limLowPr>
                            <m:e>
                              <m:r>
                                <m:rPr>
                                  <m:sty m:val="p"/>
                                </m:rPr>
                                <a:rPr lang="en-US" sz="1600">
                                  <a:solidFill>
                                    <a:schemeClr val="tx1"/>
                                  </a:solidFill>
                                  <a:latin typeface="Cambria Math"/>
                                </a:rPr>
                                <m:t>max</m:t>
                              </m:r>
                            </m:e>
                            <m:lim>
                              <m:r>
                                <a:rPr lang="en-US" sz="1600" b="0" i="1" smtClean="0">
                                  <a:solidFill>
                                    <a:schemeClr val="tx1"/>
                                  </a:solidFill>
                                  <a:latin typeface="Cambria Math"/>
                                </a:rPr>
                                <m:t>𝑘</m:t>
                              </m:r>
                            </m:lim>
                          </m:limLow>
                        </m:fName>
                        <m:e>
                          <m:r>
                            <a:rPr lang="en-US" sz="1600" b="0" i="1" smtClean="0">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𝛼</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i="1">
                              <a:solidFill>
                                <a:schemeClr val="tx1"/>
                              </a:solidFill>
                              <a:latin typeface="Cambria Math"/>
                            </a:rPr>
                            <m:t>+</m:t>
                          </m:r>
                          <m:sSubSup>
                            <m:sSubSupPr>
                              <m:ctrlPr>
                                <a:rPr lang="en-US" sz="1600" i="1">
                                  <a:solidFill>
                                    <a:schemeClr val="tx1"/>
                                  </a:solidFill>
                                  <a:latin typeface="Cambria Math"/>
                                </a:rPr>
                              </m:ctrlPr>
                            </m:sSubSupPr>
                            <m:e>
                              <m:r>
                                <a:rPr lang="en-US" sz="1600" i="1">
                                  <a:solidFill>
                                    <a:schemeClr val="tx1"/>
                                  </a:solidFill>
                                  <a:latin typeface="Cambria Math"/>
                                  <a:ea typeface="Cambria Math"/>
                                </a:rPr>
                                <m:t>𝜌</m:t>
                              </m:r>
                            </m:e>
                            <m:sub>
                              <m:r>
                                <a:rPr lang="en-US" sz="1600" b="0" i="1" smtClean="0">
                                  <a:solidFill>
                                    <a:schemeClr val="tx1"/>
                                  </a:solidFill>
                                  <a:latin typeface="Cambria Math"/>
                                  <a:ea typeface="Cambria Math"/>
                                </a:rPr>
                                <m:t>𝑖𝑗</m:t>
                              </m:r>
                            </m:sub>
                            <m:sup>
                              <m:r>
                                <a:rPr lang="en-US" sz="1600" i="1">
                                  <a:solidFill>
                                    <a:schemeClr val="tx1"/>
                                  </a:solidFill>
                                  <a:latin typeface="Cambria Math"/>
                                </a:rPr>
                                <m:t>𝑙</m:t>
                              </m:r>
                            </m:sup>
                          </m:sSubSup>
                          <m:r>
                            <a:rPr lang="en-US" sz="1600" b="0" i="1" smtClean="0">
                              <a:solidFill>
                                <a:schemeClr val="tx1"/>
                              </a:solidFill>
                              <a:latin typeface="Cambria Math"/>
                            </a:rPr>
                            <m:t>)</m:t>
                          </m:r>
                        </m:e>
                      </m:func>
                    </m:oMath>
                  </m:oMathPara>
                </a14:m>
                <a:endParaRPr lang="en-US" sz="1600" dirty="0">
                  <a:solidFill>
                    <a:schemeClr val="tx1"/>
                  </a:solidFill>
                  <a:latin typeface="Cambria Math"/>
                  <a:cs typeface="Cambria Math"/>
                </a:endParaRPr>
              </a:p>
            </p:txBody>
          </p:sp>
        </mc:Choice>
        <mc:Fallback xmlns="">
          <p:sp>
            <p:nvSpPr>
              <p:cNvPr id="11" name="Rectangle 10"/>
              <p:cNvSpPr>
                <a:spLocks noRot="1" noChangeAspect="1" noMove="1" noResize="1" noEditPoints="1" noAdjustHandles="1" noChangeArrowheads="1" noChangeShapeType="1" noTextEdit="1"/>
              </p:cNvSpPr>
              <p:nvPr/>
            </p:nvSpPr>
            <p:spPr>
              <a:xfrm>
                <a:off x="5969181" y="3843472"/>
                <a:ext cx="4572000" cy="1294778"/>
              </a:xfrm>
              <a:prstGeom prst="rect">
                <a:avLst/>
              </a:prstGeom>
              <a:blipFill rotWithShape="1">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38845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200025" y="1071563"/>
            <a:ext cx="8848725" cy="858837"/>
          </a:xfrm>
        </p:spPr>
        <p:txBody>
          <a:bodyPr>
            <a:normAutofit/>
          </a:bodyPr>
          <a:lstStyle/>
          <a:p>
            <a:r>
              <a:rPr lang="en-US" dirty="0" smtClean="0">
                <a:solidFill>
                  <a:schemeClr val="accent2">
                    <a:lumMod val="75000"/>
                  </a:schemeClr>
                </a:solidFill>
                <a:latin typeface="Calibri" charset="0"/>
                <a:ea typeface="MS PGothic" charset="0"/>
              </a:rPr>
              <a:t>Hierarchical </a:t>
            </a:r>
            <a:r>
              <a:rPr lang="en-US" dirty="0">
                <a:solidFill>
                  <a:schemeClr val="accent2">
                    <a:lumMod val="75000"/>
                  </a:schemeClr>
                </a:solidFill>
                <a:latin typeface="Calibri" charset="0"/>
                <a:ea typeface="MS PGothic" charset="0"/>
              </a:rPr>
              <a:t>Affinity Propagation</a:t>
            </a:r>
          </a:p>
        </p:txBody>
      </p:sp>
      <p:sp>
        <p:nvSpPr>
          <p:cNvPr id="3" name="Slide Number Placeholder 2"/>
          <p:cNvSpPr>
            <a:spLocks noGrp="1"/>
          </p:cNvSpPr>
          <p:nvPr>
            <p:ph type="sldNum" sz="quarter" idx="12"/>
          </p:nvPr>
        </p:nvSpPr>
        <p:spPr/>
        <p:txBody>
          <a:bodyPr>
            <a:normAutofit/>
          </a:bodyPr>
          <a:lstStyle/>
          <a:p>
            <a:fld id="{89C7DFD6-7F6F-9F47-9D2F-CA1624647C8D}" type="slidenum">
              <a:rPr lang="en-US" smtClean="0"/>
              <a:pPr/>
              <a:t>30</a:t>
            </a:fld>
            <a:endParaRPr lang="en-US"/>
          </a:p>
        </p:txBody>
      </p:sp>
      <p:sp>
        <p:nvSpPr>
          <p:cNvPr id="235" name="TextBox 234"/>
          <p:cNvSpPr txBox="1"/>
          <p:nvPr/>
        </p:nvSpPr>
        <p:spPr>
          <a:xfrm>
            <a:off x="2054670" y="2718141"/>
            <a:ext cx="837827" cy="369332"/>
          </a:xfrm>
          <a:prstGeom prst="rect">
            <a:avLst/>
          </a:prstGeom>
          <a:noFill/>
        </p:spPr>
        <p:txBody>
          <a:bodyPr wrap="none" rtlCol="0">
            <a:spAutoFit/>
          </a:bodyPr>
          <a:lstStyle/>
          <a:p>
            <a:r>
              <a:rPr lang="en-US" dirty="0" smtClean="0"/>
              <a:t>Level 3</a:t>
            </a:r>
            <a:endParaRPr lang="en-US" dirty="0"/>
          </a:p>
        </p:txBody>
      </p:sp>
      <p:sp>
        <p:nvSpPr>
          <p:cNvPr id="245" name="TextBox 244"/>
          <p:cNvSpPr txBox="1"/>
          <p:nvPr/>
        </p:nvSpPr>
        <p:spPr>
          <a:xfrm>
            <a:off x="4847597" y="2718141"/>
            <a:ext cx="837827" cy="369332"/>
          </a:xfrm>
          <a:prstGeom prst="rect">
            <a:avLst/>
          </a:prstGeom>
          <a:noFill/>
        </p:spPr>
        <p:txBody>
          <a:bodyPr wrap="none" rtlCol="0">
            <a:spAutoFit/>
          </a:bodyPr>
          <a:lstStyle/>
          <a:p>
            <a:r>
              <a:rPr lang="en-US" dirty="0" smtClean="0"/>
              <a:t>Level 2</a:t>
            </a:r>
            <a:endParaRPr lang="en-US" dirty="0"/>
          </a:p>
        </p:txBody>
      </p:sp>
      <p:sp>
        <p:nvSpPr>
          <p:cNvPr id="73" name="TextBox 72"/>
          <p:cNvSpPr txBox="1"/>
          <p:nvPr/>
        </p:nvSpPr>
        <p:spPr>
          <a:xfrm>
            <a:off x="7352592" y="2718141"/>
            <a:ext cx="836896" cy="369332"/>
          </a:xfrm>
          <a:prstGeom prst="rect">
            <a:avLst/>
          </a:prstGeom>
          <a:noFill/>
        </p:spPr>
        <p:txBody>
          <a:bodyPr wrap="none" rtlCol="0">
            <a:spAutoFit/>
          </a:bodyPr>
          <a:lstStyle/>
          <a:p>
            <a:r>
              <a:rPr lang="en-US" dirty="0" smtClean="0"/>
              <a:t>Level 1</a:t>
            </a:r>
            <a:endParaRPr lang="en-US" dirty="0"/>
          </a:p>
        </p:txBody>
      </p:sp>
      <mc:AlternateContent xmlns:mc="http://schemas.openxmlformats.org/markup-compatibility/2006" xmlns:a14="http://schemas.microsoft.com/office/drawing/2010/main">
        <mc:Choice Requires="a14">
          <p:sp>
            <p:nvSpPr>
              <p:cNvPr id="74" name="Content Placeholder 6"/>
              <p:cNvSpPr txBox="1">
                <a:spLocks/>
              </p:cNvSpPr>
              <p:nvPr/>
            </p:nvSpPr>
            <p:spPr>
              <a:xfrm>
                <a:off x="2241615" y="5374639"/>
                <a:ext cx="8229600" cy="3922713"/>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fontAlgn="auto">
                  <a:spcBef>
                    <a:spcPts val="0"/>
                  </a:spcBef>
                  <a:spcAft>
                    <a:spcPts val="0"/>
                  </a:spcAft>
                  <a:buClr>
                    <a:schemeClr val="accent6"/>
                  </a:buClr>
                  <a:buFont typeface="Wingdings" pitchFamily="2" charset="2"/>
                  <a:buChar char="Ø"/>
                </a:pPr>
                <a:r>
                  <a:rPr lang="en-US" sz="1600" dirty="0" smtClean="0">
                    <a:latin typeface="Calibri" charset="0"/>
                    <a:ea typeface="MS PGothic" charset="0"/>
                  </a:rPr>
                  <a:t>Responsibility Update (</a:t>
                </a:r>
                <a14:m>
                  <m:oMath xmlns:m="http://schemas.openxmlformats.org/officeDocument/2006/math">
                    <m:r>
                      <a:rPr lang="en-US" sz="1600" i="1" smtClean="0">
                        <a:latin typeface="Cambria Math"/>
                        <a:ea typeface="Cambria Math"/>
                      </a:rPr>
                      <m:t>𝜌</m:t>
                    </m:r>
                  </m:oMath>
                </a14:m>
                <a:r>
                  <a:rPr lang="en-US" sz="1600" dirty="0" smtClean="0">
                    <a:latin typeface="Calibri" charset="0"/>
                    <a:ea typeface="MS PGothic" charset="0"/>
                  </a:rPr>
                  <a:t>)</a:t>
                </a:r>
              </a:p>
              <a:p>
                <a:pPr fontAlgn="auto">
                  <a:spcBef>
                    <a:spcPts val="0"/>
                  </a:spcBef>
                  <a:spcAft>
                    <a:spcPts val="0"/>
                  </a:spcAft>
                  <a:buClr>
                    <a:schemeClr val="accent5"/>
                  </a:buClr>
                  <a:buFont typeface="Wingdings" pitchFamily="2" charset="2"/>
                  <a:buChar char="Ø"/>
                </a:pPr>
                <a:r>
                  <a:rPr lang="en-US" sz="1600" dirty="0" smtClean="0">
                    <a:latin typeface="Calibri" charset="0"/>
                    <a:ea typeface="MS PGothic" charset="0"/>
                  </a:rPr>
                  <a:t>Availability Update (</a:t>
                </a:r>
                <a14:m>
                  <m:oMath xmlns:m="http://schemas.openxmlformats.org/officeDocument/2006/math">
                    <m:r>
                      <a:rPr lang="en-US" sz="1600" i="1" smtClean="0">
                        <a:latin typeface="Cambria Math"/>
                        <a:ea typeface="Cambria Math"/>
                      </a:rPr>
                      <m:t>𝛼</m:t>
                    </m:r>
                  </m:oMath>
                </a14:m>
                <a:r>
                  <a:rPr lang="en-US" sz="1600" dirty="0" smtClean="0">
                    <a:latin typeface="Calibri" charset="0"/>
                    <a:ea typeface="MS PGothic" charset="0"/>
                  </a:rPr>
                  <a:t>)</a:t>
                </a:r>
              </a:p>
              <a:p>
                <a:pPr fontAlgn="auto">
                  <a:spcBef>
                    <a:spcPts val="0"/>
                  </a:spcBef>
                  <a:spcAft>
                    <a:spcPts val="0"/>
                  </a:spcAft>
                  <a:buClr>
                    <a:schemeClr val="accent1"/>
                  </a:buClr>
                  <a:buFont typeface="Wingdings" pitchFamily="2" charset="2"/>
                  <a:buChar char="Ø"/>
                </a:pPr>
                <a:r>
                  <a:rPr lang="en-US" sz="1600" dirty="0" smtClean="0">
                    <a:latin typeface="Calibri" charset="0"/>
                    <a:ea typeface="MS PGothic" charset="0"/>
                  </a:rPr>
                  <a:t>Phi Update (</a:t>
                </a:r>
                <a14:m>
                  <m:oMath xmlns:m="http://schemas.openxmlformats.org/officeDocument/2006/math">
                    <m:r>
                      <a:rPr lang="en-US" sz="1600" i="1">
                        <a:latin typeface="Cambria Math"/>
                        <a:ea typeface="Cambria Math"/>
                      </a:rPr>
                      <m:t>𝜑</m:t>
                    </m:r>
                  </m:oMath>
                </a14:m>
                <a:r>
                  <a:rPr lang="en-US" sz="1600" dirty="0" smtClean="0">
                    <a:latin typeface="Calibri" charset="0"/>
                    <a:ea typeface="MS PGothic" charset="0"/>
                  </a:rPr>
                  <a:t>)</a:t>
                </a:r>
              </a:p>
              <a:p>
                <a:pPr fontAlgn="auto">
                  <a:spcBef>
                    <a:spcPts val="0"/>
                  </a:spcBef>
                  <a:spcAft>
                    <a:spcPts val="0"/>
                  </a:spcAft>
                  <a:buClr>
                    <a:schemeClr val="tx1"/>
                  </a:buClr>
                  <a:buFont typeface="Wingdings" pitchFamily="2" charset="2"/>
                  <a:buChar char="Ø"/>
                </a:pPr>
                <a:r>
                  <a:rPr lang="en-US" sz="1600" dirty="0" smtClean="0">
                    <a:latin typeface="Calibri" charset="0"/>
                    <a:ea typeface="MS PGothic" charset="0"/>
                  </a:rPr>
                  <a:t>Tao Update (</a:t>
                </a:r>
                <a14:m>
                  <m:oMath xmlns:m="http://schemas.openxmlformats.org/officeDocument/2006/math">
                    <m:r>
                      <a:rPr lang="en-US" sz="1600" i="1">
                        <a:latin typeface="Cambria Math"/>
                        <a:ea typeface="Cambria Math"/>
                      </a:rPr>
                      <m:t>𝜏</m:t>
                    </m:r>
                  </m:oMath>
                </a14:m>
                <a:r>
                  <a:rPr lang="en-US" sz="1600" dirty="0" smtClean="0">
                    <a:latin typeface="Calibri" charset="0"/>
                    <a:ea typeface="MS PGothic" charset="0"/>
                  </a:rPr>
                  <a:t>)</a:t>
                </a:r>
              </a:p>
              <a:p>
                <a:pPr marL="0" indent="0" fontAlgn="auto">
                  <a:spcAft>
                    <a:spcPts val="0"/>
                  </a:spcAft>
                  <a:buFont typeface="Wingdings 2" pitchFamily="18" charset="2"/>
                  <a:buNone/>
                </a:pPr>
                <a:endParaRPr lang="en-US" dirty="0" smtClean="0">
                  <a:latin typeface="Calibri" charset="0"/>
                  <a:ea typeface="MS PGothic" charset="0"/>
                </a:endParaRPr>
              </a:p>
            </p:txBody>
          </p:sp>
        </mc:Choice>
        <mc:Fallback xmlns="">
          <p:sp>
            <p:nvSpPr>
              <p:cNvPr id="74" name="Content Placeholder 6"/>
              <p:cNvSpPr txBox="1">
                <a:spLocks noRot="1" noChangeAspect="1" noMove="1" noResize="1" noEditPoints="1" noAdjustHandles="1" noChangeArrowheads="1" noChangeShapeType="1" noTextEdit="1"/>
              </p:cNvSpPr>
              <p:nvPr/>
            </p:nvSpPr>
            <p:spPr>
              <a:xfrm>
                <a:off x="2241615" y="5374639"/>
                <a:ext cx="8229600" cy="3922713"/>
              </a:xfrm>
              <a:prstGeom prst="rect">
                <a:avLst/>
              </a:prstGeom>
              <a:blipFill rotWithShape="1">
                <a:blip r:embed="rId2"/>
                <a:stretch>
                  <a:fillRect l="-444" t="-778"/>
                </a:stretch>
              </a:blipFill>
            </p:spPr>
            <p:txBody>
              <a:bodyPr/>
              <a:lstStyle/>
              <a:p>
                <a:r>
                  <a:rPr lang="en-US">
                    <a:noFill/>
                  </a:rPr>
                  <a:t> </a:t>
                </a:r>
              </a:p>
            </p:txBody>
          </p:sp>
        </mc:Fallback>
      </mc:AlternateContent>
      <p:sp>
        <p:nvSpPr>
          <p:cNvPr id="75" name="Oval 74"/>
          <p:cNvSpPr/>
          <p:nvPr/>
        </p:nvSpPr>
        <p:spPr>
          <a:xfrm>
            <a:off x="5994753" y="3757273"/>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6" name="Oval 75"/>
          <p:cNvSpPr/>
          <p:nvPr/>
        </p:nvSpPr>
        <p:spPr>
          <a:xfrm>
            <a:off x="6358297" y="3061292"/>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7" name="Oval 76"/>
          <p:cNvSpPr/>
          <p:nvPr/>
        </p:nvSpPr>
        <p:spPr>
          <a:xfrm>
            <a:off x="7594759" y="3789539"/>
            <a:ext cx="352563" cy="3702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78" name="Curved Connector 77"/>
          <p:cNvCxnSpPr>
            <a:stCxn id="76" idx="6"/>
          </p:cNvCxnSpPr>
          <p:nvPr/>
        </p:nvCxnSpPr>
        <p:spPr>
          <a:xfrm>
            <a:off x="6710860" y="3246420"/>
            <a:ext cx="1060181" cy="543119"/>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9" name="Curved Connector 78"/>
          <p:cNvCxnSpPr>
            <a:stCxn id="77" idx="2"/>
            <a:endCxn id="76" idx="3"/>
          </p:cNvCxnSpPr>
          <p:nvPr/>
        </p:nvCxnSpPr>
        <p:spPr>
          <a:xfrm rot="10800000">
            <a:off x="6409929" y="3377325"/>
            <a:ext cx="1184830" cy="597343"/>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80" name="Curved Connector 79"/>
          <p:cNvCxnSpPr>
            <a:stCxn id="75" idx="1"/>
            <a:endCxn id="76" idx="2"/>
          </p:cNvCxnSpPr>
          <p:nvPr/>
        </p:nvCxnSpPr>
        <p:spPr>
          <a:xfrm rot="5400000" flipH="1" flipV="1">
            <a:off x="5919803" y="3373002"/>
            <a:ext cx="565076" cy="311912"/>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81" name="Curved Connector 80"/>
          <p:cNvCxnSpPr>
            <a:stCxn id="76" idx="4"/>
            <a:endCxn id="75" idx="6"/>
          </p:cNvCxnSpPr>
          <p:nvPr/>
        </p:nvCxnSpPr>
        <p:spPr>
          <a:xfrm rot="5400000">
            <a:off x="6185521" y="3593343"/>
            <a:ext cx="510854" cy="187263"/>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2" name="Curved Connector 81"/>
          <p:cNvCxnSpPr>
            <a:stCxn id="75" idx="7"/>
          </p:cNvCxnSpPr>
          <p:nvPr/>
        </p:nvCxnSpPr>
        <p:spPr>
          <a:xfrm rot="16200000" flipH="1">
            <a:off x="6954904" y="3152276"/>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Curved Connector 82"/>
          <p:cNvCxnSpPr>
            <a:stCxn id="77" idx="3"/>
            <a:endCxn id="75" idx="5"/>
          </p:cNvCxnSpPr>
          <p:nvPr/>
        </p:nvCxnSpPr>
        <p:spPr>
          <a:xfrm rot="5400000" flipH="1">
            <a:off x="6954905" y="3414085"/>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84" name="Curved Connector 83"/>
          <p:cNvCxnSpPr>
            <a:stCxn id="75" idx="1"/>
            <a:endCxn id="76" idx="2"/>
          </p:cNvCxnSpPr>
          <p:nvPr/>
        </p:nvCxnSpPr>
        <p:spPr>
          <a:xfrm rot="5400000" flipH="1" flipV="1">
            <a:off x="5919803" y="3373002"/>
            <a:ext cx="565076" cy="311912"/>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5" name="Curved Connector 84"/>
          <p:cNvCxnSpPr>
            <a:stCxn id="76" idx="5"/>
            <a:endCxn id="75" idx="6"/>
          </p:cNvCxnSpPr>
          <p:nvPr/>
        </p:nvCxnSpPr>
        <p:spPr>
          <a:xfrm rot="5400000">
            <a:off x="6220734" y="3503906"/>
            <a:ext cx="565077" cy="311912"/>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86" name="Curved Connector 85"/>
          <p:cNvCxnSpPr>
            <a:stCxn id="76" idx="6"/>
          </p:cNvCxnSpPr>
          <p:nvPr/>
        </p:nvCxnSpPr>
        <p:spPr>
          <a:xfrm>
            <a:off x="6710860" y="3246420"/>
            <a:ext cx="1060181" cy="543119"/>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87" name="Curved Connector 86"/>
          <p:cNvCxnSpPr>
            <a:stCxn id="77" idx="2"/>
            <a:endCxn id="76" idx="3"/>
          </p:cNvCxnSpPr>
          <p:nvPr/>
        </p:nvCxnSpPr>
        <p:spPr>
          <a:xfrm rot="10800000">
            <a:off x="6409929" y="3377325"/>
            <a:ext cx="1184830" cy="597343"/>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8" name="Curved Connector 87"/>
          <p:cNvCxnSpPr>
            <a:stCxn id="75" idx="7"/>
          </p:cNvCxnSpPr>
          <p:nvPr/>
        </p:nvCxnSpPr>
        <p:spPr>
          <a:xfrm rot="16200000" flipH="1">
            <a:off x="6954904" y="3152276"/>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89" name="Curved Connector 88"/>
          <p:cNvCxnSpPr>
            <a:stCxn id="77" idx="3"/>
            <a:endCxn id="75" idx="5"/>
          </p:cNvCxnSpPr>
          <p:nvPr/>
        </p:nvCxnSpPr>
        <p:spPr>
          <a:xfrm rot="5400000" flipH="1">
            <a:off x="6954905" y="3414085"/>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sp>
        <p:nvSpPr>
          <p:cNvPr id="90" name="Oval 89"/>
          <p:cNvSpPr/>
          <p:nvPr/>
        </p:nvSpPr>
        <p:spPr>
          <a:xfrm>
            <a:off x="3425499" y="3652663"/>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1" name="Oval 90"/>
          <p:cNvSpPr/>
          <p:nvPr/>
        </p:nvSpPr>
        <p:spPr>
          <a:xfrm>
            <a:off x="3789043" y="2971281"/>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2" name="Oval 91"/>
          <p:cNvSpPr/>
          <p:nvPr/>
        </p:nvSpPr>
        <p:spPr>
          <a:xfrm>
            <a:off x="5025505" y="3684929"/>
            <a:ext cx="352563" cy="37025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93" name="Curved Connector 92"/>
          <p:cNvCxnSpPr>
            <a:stCxn id="91" idx="6"/>
            <a:endCxn id="92" idx="0"/>
          </p:cNvCxnSpPr>
          <p:nvPr/>
        </p:nvCxnSpPr>
        <p:spPr>
          <a:xfrm>
            <a:off x="4141606" y="3156409"/>
            <a:ext cx="1060181" cy="528520"/>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94" name="Curved Connector 93"/>
          <p:cNvCxnSpPr>
            <a:stCxn id="92" idx="2"/>
            <a:endCxn id="91" idx="3"/>
          </p:cNvCxnSpPr>
          <p:nvPr/>
        </p:nvCxnSpPr>
        <p:spPr>
          <a:xfrm rot="10800000">
            <a:off x="3840675" y="3287313"/>
            <a:ext cx="1184830" cy="582744"/>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95" name="Curved Connector 94"/>
          <p:cNvCxnSpPr>
            <a:stCxn id="90" idx="1"/>
            <a:endCxn id="91" idx="2"/>
          </p:cNvCxnSpPr>
          <p:nvPr/>
        </p:nvCxnSpPr>
        <p:spPr>
          <a:xfrm rot="5400000" flipH="1" flipV="1">
            <a:off x="3357849" y="3275692"/>
            <a:ext cx="550477" cy="311912"/>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96" name="Curved Connector 95"/>
          <p:cNvCxnSpPr>
            <a:stCxn id="91" idx="4"/>
            <a:endCxn id="90" idx="6"/>
          </p:cNvCxnSpPr>
          <p:nvPr/>
        </p:nvCxnSpPr>
        <p:spPr>
          <a:xfrm rot="5400000">
            <a:off x="3623567" y="3496032"/>
            <a:ext cx="496255" cy="187263"/>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97" name="Curved Connector 96"/>
          <p:cNvCxnSpPr>
            <a:stCxn id="90" idx="7"/>
            <a:endCxn id="92" idx="1"/>
          </p:cNvCxnSpPr>
          <p:nvPr/>
        </p:nvCxnSpPr>
        <p:spPr>
          <a:xfrm rot="16200000" flipH="1">
            <a:off x="4385650" y="3047666"/>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cxnSp>
        <p:nvCxnSpPr>
          <p:cNvPr id="98" name="Curved Connector 97"/>
          <p:cNvCxnSpPr>
            <a:stCxn id="92" idx="3"/>
            <a:endCxn id="90" idx="5"/>
          </p:cNvCxnSpPr>
          <p:nvPr/>
        </p:nvCxnSpPr>
        <p:spPr>
          <a:xfrm rot="5400000" flipH="1">
            <a:off x="4385651" y="3309475"/>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99" name="Curved Connector 98"/>
          <p:cNvCxnSpPr>
            <a:stCxn id="90" idx="1"/>
            <a:endCxn id="91" idx="2"/>
          </p:cNvCxnSpPr>
          <p:nvPr/>
        </p:nvCxnSpPr>
        <p:spPr>
          <a:xfrm rot="5400000" flipH="1" flipV="1">
            <a:off x="3357849" y="3275692"/>
            <a:ext cx="550477" cy="311912"/>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00" name="Curved Connector 99"/>
          <p:cNvCxnSpPr>
            <a:stCxn id="91" idx="5"/>
            <a:endCxn id="90" idx="6"/>
          </p:cNvCxnSpPr>
          <p:nvPr/>
        </p:nvCxnSpPr>
        <p:spPr>
          <a:xfrm rot="5400000">
            <a:off x="3658779" y="3406596"/>
            <a:ext cx="550478" cy="311912"/>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01" name="Curved Connector 100"/>
          <p:cNvCxnSpPr>
            <a:stCxn id="91" idx="6"/>
            <a:endCxn id="92" idx="0"/>
          </p:cNvCxnSpPr>
          <p:nvPr/>
        </p:nvCxnSpPr>
        <p:spPr>
          <a:xfrm>
            <a:off x="4141606" y="3156409"/>
            <a:ext cx="1060181" cy="528520"/>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02" name="Curved Connector 101"/>
          <p:cNvCxnSpPr>
            <a:stCxn id="92" idx="2"/>
            <a:endCxn id="91" idx="3"/>
          </p:cNvCxnSpPr>
          <p:nvPr/>
        </p:nvCxnSpPr>
        <p:spPr>
          <a:xfrm rot="10800000">
            <a:off x="3840675" y="3287313"/>
            <a:ext cx="1184830" cy="582744"/>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03" name="Curved Connector 102"/>
          <p:cNvCxnSpPr>
            <a:stCxn id="90" idx="7"/>
            <a:endCxn id="92" idx="1"/>
          </p:cNvCxnSpPr>
          <p:nvPr/>
        </p:nvCxnSpPr>
        <p:spPr>
          <a:xfrm rot="16200000" flipH="1">
            <a:off x="4385650" y="3047666"/>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04" name="Curved Connector 103"/>
          <p:cNvCxnSpPr>
            <a:stCxn id="92" idx="3"/>
            <a:endCxn id="90" idx="5"/>
          </p:cNvCxnSpPr>
          <p:nvPr/>
        </p:nvCxnSpPr>
        <p:spPr>
          <a:xfrm rot="5400000" flipH="1">
            <a:off x="4385651" y="3309475"/>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sp>
        <p:nvSpPr>
          <p:cNvPr id="105" name="Oval 104"/>
          <p:cNvSpPr/>
          <p:nvPr/>
        </p:nvSpPr>
        <p:spPr>
          <a:xfrm>
            <a:off x="641609" y="3561299"/>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1005153" y="2865318"/>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2241615" y="3593565"/>
            <a:ext cx="352563" cy="3702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8" name="Curved Connector 107"/>
          <p:cNvCxnSpPr>
            <a:stCxn id="106" idx="6"/>
          </p:cNvCxnSpPr>
          <p:nvPr/>
        </p:nvCxnSpPr>
        <p:spPr>
          <a:xfrm>
            <a:off x="1357716" y="3050446"/>
            <a:ext cx="1060181" cy="543119"/>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09" name="Curved Connector 108"/>
          <p:cNvCxnSpPr>
            <a:stCxn id="107" idx="2"/>
            <a:endCxn id="106" idx="3"/>
          </p:cNvCxnSpPr>
          <p:nvPr/>
        </p:nvCxnSpPr>
        <p:spPr>
          <a:xfrm rot="10800000">
            <a:off x="1056785" y="3181351"/>
            <a:ext cx="1184830" cy="597343"/>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10" name="Curved Connector 109"/>
          <p:cNvCxnSpPr>
            <a:stCxn id="105" idx="1"/>
            <a:endCxn id="106" idx="2"/>
          </p:cNvCxnSpPr>
          <p:nvPr/>
        </p:nvCxnSpPr>
        <p:spPr>
          <a:xfrm rot="5400000" flipH="1" flipV="1">
            <a:off x="566659" y="3177028"/>
            <a:ext cx="565076" cy="311912"/>
          </a:xfrm>
          <a:prstGeom prst="curved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11" name="Curved Connector 110"/>
          <p:cNvCxnSpPr>
            <a:stCxn id="106" idx="4"/>
            <a:endCxn id="105" idx="6"/>
          </p:cNvCxnSpPr>
          <p:nvPr/>
        </p:nvCxnSpPr>
        <p:spPr>
          <a:xfrm rot="5400000">
            <a:off x="832377" y="3397369"/>
            <a:ext cx="510854" cy="187263"/>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12" name="Curved Connector 111"/>
          <p:cNvCxnSpPr>
            <a:stCxn id="105" idx="7"/>
          </p:cNvCxnSpPr>
          <p:nvPr/>
        </p:nvCxnSpPr>
        <p:spPr>
          <a:xfrm rot="16200000" flipH="1">
            <a:off x="1601760" y="2956302"/>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13" name="Curved Connector 112"/>
          <p:cNvCxnSpPr>
            <a:stCxn id="107" idx="3"/>
            <a:endCxn id="105" idx="5"/>
          </p:cNvCxnSpPr>
          <p:nvPr/>
        </p:nvCxnSpPr>
        <p:spPr>
          <a:xfrm rot="5400000" flipH="1">
            <a:off x="1601761" y="3218111"/>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14" name="Curved Connector 113"/>
          <p:cNvCxnSpPr>
            <a:stCxn id="105" idx="1"/>
            <a:endCxn id="106" idx="2"/>
          </p:cNvCxnSpPr>
          <p:nvPr/>
        </p:nvCxnSpPr>
        <p:spPr>
          <a:xfrm rot="5400000" flipH="1" flipV="1">
            <a:off x="566659" y="3177028"/>
            <a:ext cx="565076" cy="311912"/>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15" name="Curved Connector 114"/>
          <p:cNvCxnSpPr>
            <a:stCxn id="106" idx="5"/>
            <a:endCxn id="105" idx="6"/>
          </p:cNvCxnSpPr>
          <p:nvPr/>
        </p:nvCxnSpPr>
        <p:spPr>
          <a:xfrm rot="5400000">
            <a:off x="867590" y="3307932"/>
            <a:ext cx="565077" cy="311912"/>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16" name="Curved Connector 115"/>
          <p:cNvCxnSpPr>
            <a:stCxn id="106" idx="6"/>
          </p:cNvCxnSpPr>
          <p:nvPr/>
        </p:nvCxnSpPr>
        <p:spPr>
          <a:xfrm>
            <a:off x="1357716" y="3050446"/>
            <a:ext cx="1060181" cy="543119"/>
          </a:xfrm>
          <a:prstGeom prst="curvedConnector2">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17" name="Curved Connector 116"/>
          <p:cNvCxnSpPr>
            <a:stCxn id="107" idx="2"/>
            <a:endCxn id="106" idx="3"/>
          </p:cNvCxnSpPr>
          <p:nvPr/>
        </p:nvCxnSpPr>
        <p:spPr>
          <a:xfrm rot="10800000">
            <a:off x="1056785" y="3181351"/>
            <a:ext cx="1184830" cy="597343"/>
          </a:xfrm>
          <a:prstGeom prst="curved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18" name="Curved Connector 117"/>
          <p:cNvCxnSpPr>
            <a:stCxn id="105" idx="7"/>
          </p:cNvCxnSpPr>
          <p:nvPr/>
        </p:nvCxnSpPr>
        <p:spPr>
          <a:xfrm rot="16200000" flipH="1">
            <a:off x="1601760" y="2956302"/>
            <a:ext cx="32266" cy="1350707"/>
          </a:xfrm>
          <a:prstGeom prst="curvedConnector3">
            <a:avLst>
              <a:gd name="adj1" fmla="val -876536"/>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19" name="Curved Connector 118"/>
          <p:cNvCxnSpPr>
            <a:stCxn id="107" idx="3"/>
            <a:endCxn id="105" idx="5"/>
          </p:cNvCxnSpPr>
          <p:nvPr/>
        </p:nvCxnSpPr>
        <p:spPr>
          <a:xfrm rot="5400000" flipH="1">
            <a:off x="1601761" y="3218111"/>
            <a:ext cx="32266" cy="1350707"/>
          </a:xfrm>
          <a:prstGeom prst="curvedConnector3">
            <a:avLst>
              <a:gd name="adj1" fmla="val -876536"/>
            </a:avLst>
          </a:prstGeom>
          <a:ln>
            <a:tailEnd type="arrow"/>
          </a:ln>
        </p:spPr>
        <p:style>
          <a:lnRef idx="1">
            <a:schemeClr val="accent6"/>
          </a:lnRef>
          <a:fillRef idx="0">
            <a:schemeClr val="accent6"/>
          </a:fillRef>
          <a:effectRef idx="0">
            <a:schemeClr val="accent6"/>
          </a:effectRef>
          <a:fontRef idx="minor">
            <a:schemeClr val="tx1"/>
          </a:fontRef>
        </p:style>
      </p:cxnSp>
      <p:cxnSp>
        <p:nvCxnSpPr>
          <p:cNvPr id="120" name="Curved Connector 119"/>
          <p:cNvCxnSpPr/>
          <p:nvPr/>
        </p:nvCxnSpPr>
        <p:spPr>
          <a:xfrm rot="16200000" flipH="1">
            <a:off x="2688279" y="1431460"/>
            <a:ext cx="91364" cy="2783890"/>
          </a:xfrm>
          <a:prstGeom prst="curvedConnector3">
            <a:avLst>
              <a:gd name="adj1" fmla="val -521854"/>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1" name="Curved Connector 120"/>
          <p:cNvCxnSpPr/>
          <p:nvPr/>
        </p:nvCxnSpPr>
        <p:spPr>
          <a:xfrm rot="5400000" flipH="1">
            <a:off x="2873665" y="2953340"/>
            <a:ext cx="91364" cy="2783890"/>
          </a:xfrm>
          <a:prstGeom prst="curvedConnector3">
            <a:avLst>
              <a:gd name="adj1" fmla="val -665668"/>
            </a:avLst>
          </a:prstGeom>
          <a:ln>
            <a:tailEnd type="arrow"/>
          </a:ln>
        </p:spPr>
        <p:style>
          <a:lnRef idx="2">
            <a:schemeClr val="dk1"/>
          </a:lnRef>
          <a:fillRef idx="0">
            <a:schemeClr val="dk1"/>
          </a:fillRef>
          <a:effectRef idx="1">
            <a:schemeClr val="dk1"/>
          </a:effectRef>
          <a:fontRef idx="minor">
            <a:schemeClr val="tx1"/>
          </a:fontRef>
        </p:style>
      </p:cxnSp>
      <p:cxnSp>
        <p:nvCxnSpPr>
          <p:cNvPr id="122" name="Curved Connector 121"/>
          <p:cNvCxnSpPr/>
          <p:nvPr/>
        </p:nvCxnSpPr>
        <p:spPr>
          <a:xfrm rot="5400000" flipH="1">
            <a:off x="5799739" y="3061942"/>
            <a:ext cx="91364" cy="2783890"/>
          </a:xfrm>
          <a:prstGeom prst="curvedConnector3">
            <a:avLst>
              <a:gd name="adj1" fmla="val -665668"/>
            </a:avLst>
          </a:prstGeom>
          <a:ln>
            <a:tailEnd type="arrow"/>
          </a:ln>
        </p:spPr>
        <p:style>
          <a:lnRef idx="2">
            <a:schemeClr val="dk1"/>
          </a:lnRef>
          <a:fillRef idx="0">
            <a:schemeClr val="dk1"/>
          </a:fillRef>
          <a:effectRef idx="1">
            <a:schemeClr val="dk1"/>
          </a:effectRef>
          <a:fontRef idx="minor">
            <a:schemeClr val="tx1"/>
          </a:fontRef>
        </p:style>
      </p:cxnSp>
      <p:cxnSp>
        <p:nvCxnSpPr>
          <p:cNvPr id="123" name="Curved Connector 122"/>
          <p:cNvCxnSpPr/>
          <p:nvPr/>
        </p:nvCxnSpPr>
        <p:spPr>
          <a:xfrm rot="16200000" flipH="1">
            <a:off x="5643549" y="1510863"/>
            <a:ext cx="91364" cy="2783890"/>
          </a:xfrm>
          <a:prstGeom prst="curvedConnector3">
            <a:avLst>
              <a:gd name="adj1" fmla="val -521854"/>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2905333" y="2501107"/>
            <a:ext cx="0" cy="20000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5685424" y="2507515"/>
            <a:ext cx="0" cy="200009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347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5" presetClass="emph" presetSubtype="0" nodeType="withEffect">
                                  <p:stCondLst>
                                    <p:cond delay="0"/>
                                  </p:stCondLst>
                                  <p:endCondLst>
                                    <p:cond evt="onNext" delay="0">
                                      <p:tgtEl>
                                        <p:sldTgt/>
                                      </p:tgtEl>
                                    </p:cond>
                                  </p:endCondLst>
                                  <p:childTnLst>
                                    <p:set>
                                      <p:cBhvr override="childStyle">
                                        <p:cTn id="18" dur="indefinite"/>
                                        <p:tgtEl>
                                          <p:spTgt spid="74">
                                            <p:txEl>
                                              <p:pRg st="0" end="0"/>
                                            </p:txEl>
                                          </p:spTgt>
                                        </p:tgtEl>
                                        <p:attrNameLst>
                                          <p:attrName>style.fontWeight</p:attrName>
                                        </p:attrNameLst>
                                      </p:cBhvr>
                                      <p:to>
                                        <p:strVal val="bold"/>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9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9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0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par>
                                <p:cTn id="47" presetID="15" presetClass="emph" presetSubtype="0" nodeType="withEffect">
                                  <p:stCondLst>
                                    <p:cond delay="0"/>
                                  </p:stCondLst>
                                  <p:endCondLst>
                                    <p:cond evt="onNext" delay="0">
                                      <p:tgtEl>
                                        <p:sldTgt/>
                                      </p:tgtEl>
                                    </p:cond>
                                  </p:endCondLst>
                                  <p:childTnLst>
                                    <p:set>
                                      <p:cBhvr override="childStyle">
                                        <p:cTn id="48" dur="indefinite"/>
                                        <p:tgtEl>
                                          <p:spTgt spid="74">
                                            <p:txEl>
                                              <p:pRg st="1" end="1"/>
                                            </p:txEl>
                                          </p:spTgt>
                                        </p:tgtEl>
                                        <p:attrNameLst>
                                          <p:attrName>style.fontWeight</p:attrName>
                                        </p:attrNameLst>
                                      </p:cBhvr>
                                      <p:to>
                                        <p:strVal val="bold"/>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8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9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94"/>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1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09"/>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9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1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2"/>
                                        </p:tgtEl>
                                        <p:attrNameLst>
                                          <p:attrName>style.visibility</p:attrName>
                                        </p:attrNameLst>
                                      </p:cBhvr>
                                      <p:to>
                                        <p:strVal val="visible"/>
                                      </p:to>
                                    </p:set>
                                  </p:childTnLst>
                                </p:cTn>
                              </p:par>
                              <p:par>
                                <p:cTn id="77" presetID="15" presetClass="emph" presetSubtype="0" nodeType="withEffect">
                                  <p:stCondLst>
                                    <p:cond delay="0"/>
                                  </p:stCondLst>
                                  <p:endCondLst>
                                    <p:cond evt="onNext" delay="0">
                                      <p:tgtEl>
                                        <p:sldTgt/>
                                      </p:tgtEl>
                                    </p:cond>
                                  </p:endCondLst>
                                  <p:childTnLst>
                                    <p:set>
                                      <p:cBhvr override="childStyle">
                                        <p:cTn id="78" dur="indefinite"/>
                                        <p:tgtEl>
                                          <p:spTgt spid="74">
                                            <p:txEl>
                                              <p:pRg st="0" end="0"/>
                                            </p:txEl>
                                          </p:spTgt>
                                        </p:tgtEl>
                                        <p:attrNameLst>
                                          <p:attrName>style.fontWeight</p:attrName>
                                        </p:attrNameLst>
                                      </p:cBhvr>
                                      <p:to>
                                        <p:strVal val="bold"/>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84"/>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8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99"/>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9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14"/>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12"/>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85"/>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1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13"/>
                                        </p:tgtEl>
                                        <p:attrNameLst>
                                          <p:attrName>style.visibility</p:attrName>
                                        </p:attrNameLst>
                                      </p:cBhvr>
                                      <p:to>
                                        <p:strVal val="visible"/>
                                      </p:to>
                                    </p:set>
                                  </p:childTnLst>
                                </p:cTn>
                              </p:par>
                              <p:par>
                                <p:cTn id="107" presetID="15" presetClass="emph" presetSubtype="0" nodeType="withEffect">
                                  <p:stCondLst>
                                    <p:cond delay="0"/>
                                  </p:stCondLst>
                                  <p:endCondLst>
                                    <p:cond evt="onNext" delay="0">
                                      <p:tgtEl>
                                        <p:sldTgt/>
                                      </p:tgtEl>
                                    </p:cond>
                                  </p:endCondLst>
                                  <p:childTnLst>
                                    <p:set>
                                      <p:cBhvr override="childStyle">
                                        <p:cTn id="108" dur="indefinite"/>
                                        <p:tgtEl>
                                          <p:spTgt spid="74">
                                            <p:txEl>
                                              <p:pRg st="1" end="1"/>
                                            </p:txEl>
                                          </p:spTgt>
                                        </p:tgtEl>
                                        <p:attrNameLst>
                                          <p:attrName>style.fontWeight</p:attrName>
                                        </p:attrNameLst>
                                      </p:cBhvr>
                                      <p:to>
                                        <p:strVal val="bold"/>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85"/>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83"/>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100"/>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98"/>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115"/>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113"/>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8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02"/>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04"/>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17"/>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9"/>
                                        </p:tgtEl>
                                        <p:attrNameLst>
                                          <p:attrName>style.visibility</p:attrName>
                                        </p:attrNameLst>
                                      </p:cBhvr>
                                      <p:to>
                                        <p:strVal val="visible"/>
                                      </p:to>
                                    </p:set>
                                  </p:childTnLst>
                                </p:cTn>
                              </p:par>
                              <p:par>
                                <p:cTn id="137" presetID="15" presetClass="emph" presetSubtype="0" nodeType="withEffect">
                                  <p:stCondLst>
                                    <p:cond delay="0"/>
                                  </p:stCondLst>
                                  <p:endCondLst>
                                    <p:cond evt="onNext" delay="0">
                                      <p:tgtEl>
                                        <p:sldTgt/>
                                      </p:tgtEl>
                                    </p:cond>
                                  </p:endCondLst>
                                  <p:childTnLst>
                                    <p:set>
                                      <p:cBhvr override="childStyle">
                                        <p:cTn id="138" dur="indefinite"/>
                                        <p:tgtEl>
                                          <p:spTgt spid="74">
                                            <p:txEl>
                                              <p:pRg st="0" end="0"/>
                                            </p:txEl>
                                          </p:spTgt>
                                        </p:tgtEl>
                                        <p:attrNameLst>
                                          <p:attrName>style.fontWeight</p:attrName>
                                        </p:attrNameLst>
                                      </p:cBhvr>
                                      <p:to>
                                        <p:strVal val="bold"/>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nodeType="clickEffect">
                                  <p:stCondLst>
                                    <p:cond delay="0"/>
                                  </p:stCondLst>
                                  <p:childTnLst>
                                    <p:set>
                                      <p:cBhvr>
                                        <p:cTn id="142" dur="1" fill="hold">
                                          <p:stCondLst>
                                            <p:cond delay="0"/>
                                          </p:stCondLst>
                                        </p:cTn>
                                        <p:tgtEl>
                                          <p:spTgt spid="87"/>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0"/>
                                          </p:stCondLst>
                                        </p:cTn>
                                        <p:tgtEl>
                                          <p:spTgt spid="89"/>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102"/>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104"/>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117"/>
                                        </p:tgtEl>
                                        <p:attrNameLst>
                                          <p:attrName>style.visibility</p:attrName>
                                        </p:attrNameLst>
                                      </p:cBhvr>
                                      <p:to>
                                        <p:strVal val="hidden"/>
                                      </p:to>
                                    </p:set>
                                  </p:childTnLst>
                                </p:cTn>
                              </p:par>
                              <p:par>
                                <p:cTn id="151" presetID="1" presetClass="exit" presetSubtype="0" fill="hold" nodeType="withEffect">
                                  <p:stCondLst>
                                    <p:cond delay="0"/>
                                  </p:stCondLst>
                                  <p:childTnLst>
                                    <p:set>
                                      <p:cBhvr>
                                        <p:cTn id="152" dur="1" fill="hold">
                                          <p:stCondLst>
                                            <p:cond delay="0"/>
                                          </p:stCondLst>
                                        </p:cTn>
                                        <p:tgtEl>
                                          <p:spTgt spid="119"/>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88"/>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86"/>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03"/>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01"/>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1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16"/>
                                        </p:tgtEl>
                                        <p:attrNameLst>
                                          <p:attrName>style.visibility</p:attrName>
                                        </p:attrNameLst>
                                      </p:cBhvr>
                                      <p:to>
                                        <p:strVal val="visible"/>
                                      </p:to>
                                    </p:set>
                                  </p:childTnLst>
                                </p:cTn>
                              </p:par>
                              <p:par>
                                <p:cTn id="167" presetID="15" presetClass="emph" presetSubtype="0" nodeType="withEffect">
                                  <p:stCondLst>
                                    <p:cond delay="0"/>
                                  </p:stCondLst>
                                  <p:endCondLst>
                                    <p:cond evt="onNext" delay="0">
                                      <p:tgtEl>
                                        <p:sldTgt/>
                                      </p:tgtEl>
                                    </p:cond>
                                  </p:endCondLst>
                                  <p:childTnLst>
                                    <p:set>
                                      <p:cBhvr override="childStyle">
                                        <p:cTn id="168" dur="indefinite"/>
                                        <p:tgtEl>
                                          <p:spTgt spid="74">
                                            <p:txEl>
                                              <p:pRg st="1" end="1"/>
                                            </p:txEl>
                                          </p:spTgt>
                                        </p:tgtEl>
                                        <p:attrNameLst>
                                          <p:attrName>style.fontWeight</p:attrName>
                                        </p:attrNameLst>
                                      </p:cBhvr>
                                      <p:to>
                                        <p:strVal val="bold"/>
                                      </p:to>
                                    </p:set>
                                  </p:childTnLst>
                                </p:cTn>
                              </p:par>
                            </p:childTnLst>
                          </p:cTn>
                        </p:par>
                      </p:childTnLst>
                    </p:cTn>
                  </p:par>
                  <p:par>
                    <p:cTn id="169" fill="hold">
                      <p:stCondLst>
                        <p:cond delay="indefinite"/>
                      </p:stCondLst>
                      <p:childTnLst>
                        <p:par>
                          <p:cTn id="170" fill="hold">
                            <p:stCondLst>
                              <p:cond delay="0"/>
                            </p:stCondLst>
                            <p:childTnLst>
                              <p:par>
                                <p:cTn id="171" presetID="1" presetClass="exit" presetSubtype="0" fill="hold" nodeType="clickEffect">
                                  <p:stCondLst>
                                    <p:cond delay="0"/>
                                  </p:stCondLst>
                                  <p:childTnLst>
                                    <p:set>
                                      <p:cBhvr>
                                        <p:cTn id="172" dur="1" fill="hold">
                                          <p:stCondLst>
                                            <p:cond delay="0"/>
                                          </p:stCondLst>
                                        </p:cTn>
                                        <p:tgtEl>
                                          <p:spTgt spid="88"/>
                                        </p:tgtEl>
                                        <p:attrNameLst>
                                          <p:attrName>style.visibility</p:attrName>
                                        </p:attrNameLst>
                                      </p:cBhvr>
                                      <p:to>
                                        <p:strVal val="hidden"/>
                                      </p:to>
                                    </p:set>
                                  </p:childTnLst>
                                </p:cTn>
                              </p:par>
                              <p:par>
                                <p:cTn id="173" presetID="1" presetClass="exit" presetSubtype="0" fill="hold" nodeType="withEffect">
                                  <p:stCondLst>
                                    <p:cond delay="0"/>
                                  </p:stCondLst>
                                  <p:childTnLst>
                                    <p:set>
                                      <p:cBhvr>
                                        <p:cTn id="174" dur="1" fill="hold">
                                          <p:stCondLst>
                                            <p:cond delay="0"/>
                                          </p:stCondLst>
                                        </p:cTn>
                                        <p:tgtEl>
                                          <p:spTgt spid="86"/>
                                        </p:tgtEl>
                                        <p:attrNameLst>
                                          <p:attrName>style.visibility</p:attrName>
                                        </p:attrNameLst>
                                      </p:cBhvr>
                                      <p:to>
                                        <p:strVal val="hidden"/>
                                      </p:to>
                                    </p:set>
                                  </p:childTnLst>
                                </p:cTn>
                              </p:par>
                              <p:par>
                                <p:cTn id="175" presetID="1" presetClass="exit" presetSubtype="0" fill="hold" nodeType="withEffect">
                                  <p:stCondLst>
                                    <p:cond delay="0"/>
                                  </p:stCondLst>
                                  <p:childTnLst>
                                    <p:set>
                                      <p:cBhvr>
                                        <p:cTn id="176" dur="1" fill="hold">
                                          <p:stCondLst>
                                            <p:cond delay="0"/>
                                          </p:stCondLst>
                                        </p:cTn>
                                        <p:tgtEl>
                                          <p:spTgt spid="103"/>
                                        </p:tgtEl>
                                        <p:attrNameLst>
                                          <p:attrName>style.visibility</p:attrName>
                                        </p:attrNameLst>
                                      </p:cBhvr>
                                      <p:to>
                                        <p:strVal val="hidden"/>
                                      </p:to>
                                    </p:set>
                                  </p:childTnLst>
                                </p:cTn>
                              </p:par>
                              <p:par>
                                <p:cTn id="177" presetID="1" presetClass="exit" presetSubtype="0" fill="hold" nodeType="withEffect">
                                  <p:stCondLst>
                                    <p:cond delay="0"/>
                                  </p:stCondLst>
                                  <p:childTnLst>
                                    <p:set>
                                      <p:cBhvr>
                                        <p:cTn id="178" dur="1" fill="hold">
                                          <p:stCondLst>
                                            <p:cond delay="0"/>
                                          </p:stCondLst>
                                        </p:cTn>
                                        <p:tgtEl>
                                          <p:spTgt spid="101"/>
                                        </p:tgtEl>
                                        <p:attrNameLst>
                                          <p:attrName>style.visibility</p:attrName>
                                        </p:attrNameLst>
                                      </p:cBhvr>
                                      <p:to>
                                        <p:strVal val="hidden"/>
                                      </p:to>
                                    </p:set>
                                  </p:childTnLst>
                                </p:cTn>
                              </p:par>
                              <p:par>
                                <p:cTn id="179" presetID="1" presetClass="exit" presetSubtype="0" fill="hold" nodeType="withEffect">
                                  <p:stCondLst>
                                    <p:cond delay="0"/>
                                  </p:stCondLst>
                                  <p:childTnLst>
                                    <p:set>
                                      <p:cBhvr>
                                        <p:cTn id="180" dur="1" fill="hold">
                                          <p:stCondLst>
                                            <p:cond delay="0"/>
                                          </p:stCondLst>
                                        </p:cTn>
                                        <p:tgtEl>
                                          <p:spTgt spid="118"/>
                                        </p:tgtEl>
                                        <p:attrNameLst>
                                          <p:attrName>style.visibility</p:attrName>
                                        </p:attrNameLst>
                                      </p:cBhvr>
                                      <p:to>
                                        <p:strVal val="hidden"/>
                                      </p:to>
                                    </p:set>
                                  </p:childTnLst>
                                </p:cTn>
                              </p:par>
                              <p:par>
                                <p:cTn id="181" presetID="1" presetClass="exit" presetSubtype="0" fill="hold" nodeType="withEffect">
                                  <p:stCondLst>
                                    <p:cond delay="0"/>
                                  </p:stCondLst>
                                  <p:childTnLst>
                                    <p:set>
                                      <p:cBhvr>
                                        <p:cTn id="182" dur="1" fill="hold">
                                          <p:stCondLst>
                                            <p:cond delay="0"/>
                                          </p:stCondLst>
                                        </p:cTn>
                                        <p:tgtEl>
                                          <p:spTgt spid="116"/>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120"/>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23"/>
                                        </p:tgtEl>
                                        <p:attrNameLst>
                                          <p:attrName>style.visibility</p:attrName>
                                        </p:attrNameLst>
                                      </p:cBhvr>
                                      <p:to>
                                        <p:strVal val="visible"/>
                                      </p:to>
                                    </p:set>
                                  </p:childTnLst>
                                </p:cTn>
                              </p:par>
                              <p:par>
                                <p:cTn id="189" presetID="15" presetClass="emph" presetSubtype="0" nodeType="withEffect">
                                  <p:stCondLst>
                                    <p:cond delay="0"/>
                                  </p:stCondLst>
                                  <p:endCondLst>
                                    <p:cond evt="onNext" delay="0">
                                      <p:tgtEl>
                                        <p:sldTgt/>
                                      </p:tgtEl>
                                    </p:cond>
                                  </p:endCondLst>
                                  <p:childTnLst>
                                    <p:set>
                                      <p:cBhvr override="childStyle">
                                        <p:cTn id="190" dur="indefinite"/>
                                        <p:tgtEl>
                                          <p:spTgt spid="74">
                                            <p:txEl>
                                              <p:pRg st="2" end="2"/>
                                            </p:txEl>
                                          </p:spTgt>
                                        </p:tgtEl>
                                        <p:attrNameLst>
                                          <p:attrName>style.fontWeight</p:attrName>
                                        </p:attrNameLst>
                                      </p:cBhvr>
                                      <p:to>
                                        <p:strVal val="bold"/>
                                      </p:to>
                                    </p:set>
                                  </p:childTnLst>
                                </p:cTn>
                              </p:par>
                            </p:childTnLst>
                          </p:cTn>
                        </p:par>
                      </p:childTnLst>
                    </p:cTn>
                  </p:par>
                  <p:par>
                    <p:cTn id="191" fill="hold">
                      <p:stCondLst>
                        <p:cond delay="indefinite"/>
                      </p:stCondLst>
                      <p:childTnLst>
                        <p:par>
                          <p:cTn id="192" fill="hold">
                            <p:stCondLst>
                              <p:cond delay="0"/>
                            </p:stCondLst>
                            <p:childTnLst>
                              <p:par>
                                <p:cTn id="193" presetID="1" presetClass="exit" presetSubtype="0" fill="hold" nodeType="clickEffect">
                                  <p:stCondLst>
                                    <p:cond delay="0"/>
                                  </p:stCondLst>
                                  <p:childTnLst>
                                    <p:set>
                                      <p:cBhvr>
                                        <p:cTn id="194" dur="1" fill="hold">
                                          <p:stCondLst>
                                            <p:cond delay="0"/>
                                          </p:stCondLst>
                                        </p:cTn>
                                        <p:tgtEl>
                                          <p:spTgt spid="120"/>
                                        </p:tgtEl>
                                        <p:attrNameLst>
                                          <p:attrName>style.visibility</p:attrName>
                                        </p:attrNameLst>
                                      </p:cBhvr>
                                      <p:to>
                                        <p:strVal val="hidden"/>
                                      </p:to>
                                    </p:set>
                                  </p:childTnLst>
                                </p:cTn>
                              </p:par>
                              <p:par>
                                <p:cTn id="195" presetID="1" presetClass="exit" presetSubtype="0" fill="hold" nodeType="withEffect">
                                  <p:stCondLst>
                                    <p:cond delay="0"/>
                                  </p:stCondLst>
                                  <p:childTnLst>
                                    <p:set>
                                      <p:cBhvr>
                                        <p:cTn id="196" dur="1" fill="hold">
                                          <p:stCondLst>
                                            <p:cond delay="0"/>
                                          </p:stCondLst>
                                        </p:cTn>
                                        <p:tgtEl>
                                          <p:spTgt spid="123"/>
                                        </p:tgtEl>
                                        <p:attrNameLst>
                                          <p:attrName>style.visibility</p:attrName>
                                        </p:attrNameLst>
                                      </p:cBhvr>
                                      <p:to>
                                        <p:strVal val="hidden"/>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1"/>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2"/>
                                        </p:tgtEl>
                                        <p:attrNameLst>
                                          <p:attrName>style.visibility</p:attrName>
                                        </p:attrNameLst>
                                      </p:cBhvr>
                                      <p:to>
                                        <p:strVal val="visible"/>
                                      </p:to>
                                    </p:set>
                                  </p:childTnLst>
                                </p:cTn>
                              </p:par>
                              <p:par>
                                <p:cTn id="203" presetID="15" presetClass="emph" presetSubtype="0" nodeType="withEffect">
                                  <p:stCondLst>
                                    <p:cond delay="0"/>
                                  </p:stCondLst>
                                  <p:endCondLst>
                                    <p:cond evt="onNext" delay="0">
                                      <p:tgtEl>
                                        <p:sldTgt/>
                                      </p:tgtEl>
                                    </p:cond>
                                  </p:endCondLst>
                                  <p:childTnLst>
                                    <p:set>
                                      <p:cBhvr override="childStyle">
                                        <p:cTn id="204" dur="indefinite"/>
                                        <p:tgtEl>
                                          <p:spTgt spid="74">
                                            <p:txEl>
                                              <p:pRg st="3" end="3"/>
                                            </p:txEl>
                                          </p:spTgt>
                                        </p:tgtEl>
                                        <p:attrNameLst>
                                          <p:attrName>style.fontWeight</p:attrName>
                                        </p:attrNameLst>
                                      </p:cBhvr>
                                      <p:to>
                                        <p:strVal val="bold"/>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nodeType="clickEffect">
                                  <p:stCondLst>
                                    <p:cond delay="0"/>
                                  </p:stCondLst>
                                  <p:childTnLst>
                                    <p:set>
                                      <p:cBhvr>
                                        <p:cTn id="208" dur="1" fill="hold">
                                          <p:stCondLst>
                                            <p:cond delay="0"/>
                                          </p:stCondLst>
                                        </p:cTn>
                                        <p:tgtEl>
                                          <p:spTgt spid="121"/>
                                        </p:tgtEl>
                                        <p:attrNameLst>
                                          <p:attrName>style.visibility</p:attrName>
                                        </p:attrNameLst>
                                      </p:cBhvr>
                                      <p:to>
                                        <p:strVal val="hidden"/>
                                      </p:to>
                                    </p:set>
                                  </p:childTnLst>
                                </p:cTn>
                              </p:par>
                              <p:par>
                                <p:cTn id="209" presetID="1" presetClass="exit" presetSubtype="0" fill="hold" nodeType="withEffect">
                                  <p:stCondLst>
                                    <p:cond delay="0"/>
                                  </p:stCondLst>
                                  <p:childTnLst>
                                    <p:set>
                                      <p:cBhvr>
                                        <p:cTn id="210" dur="1" fill="hold">
                                          <p:stCondLst>
                                            <p:cond delay="0"/>
                                          </p:stCondLst>
                                        </p:cTn>
                                        <p:tgtEl>
                                          <p:spTgt spid="122"/>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1" presetClass="emph" presetSubtype="2" fill="hold" nodeType="clickEffect">
                                  <p:stCondLst>
                                    <p:cond delay="0"/>
                                  </p:stCondLst>
                                  <p:childTnLst>
                                    <p:animClr clrSpc="rgb" dir="cw">
                                      <p:cBhvr>
                                        <p:cTn id="214" dur="1000" fill="hold"/>
                                        <p:tgtEl>
                                          <p:spTgt spid="76"/>
                                        </p:tgtEl>
                                        <p:attrNameLst>
                                          <p:attrName>fillcolor</p:attrName>
                                        </p:attrNameLst>
                                      </p:cBhvr>
                                      <p:to>
                                        <a:srgbClr val="5C92B5"/>
                                      </p:to>
                                    </p:animClr>
                                    <p:set>
                                      <p:cBhvr>
                                        <p:cTn id="215" dur="1000" fill="hold"/>
                                        <p:tgtEl>
                                          <p:spTgt spid="76"/>
                                        </p:tgtEl>
                                        <p:attrNameLst>
                                          <p:attrName>fill.type</p:attrName>
                                        </p:attrNameLst>
                                      </p:cBhvr>
                                      <p:to>
                                        <p:strVal val="solid"/>
                                      </p:to>
                                    </p:set>
                                    <p:set>
                                      <p:cBhvr>
                                        <p:cTn id="216" dur="1000" fill="hold"/>
                                        <p:tgtEl>
                                          <p:spTgt spid="76"/>
                                        </p:tgtEl>
                                        <p:attrNameLst>
                                          <p:attrName>fill.on</p:attrName>
                                        </p:attrNameLst>
                                      </p:cBhvr>
                                      <p:to>
                                        <p:strVal val="true"/>
                                      </p:to>
                                    </p:set>
                                  </p:childTnLst>
                                </p:cTn>
                              </p:par>
                              <p:par>
                                <p:cTn id="217" presetID="1" presetClass="emph" presetSubtype="2" fill="hold" nodeType="withEffect">
                                  <p:stCondLst>
                                    <p:cond delay="0"/>
                                  </p:stCondLst>
                                  <p:childTnLst>
                                    <p:animClr clrSpc="rgb" dir="cw">
                                      <p:cBhvr>
                                        <p:cTn id="218" dur="1000" fill="hold"/>
                                        <p:tgtEl>
                                          <p:spTgt spid="75"/>
                                        </p:tgtEl>
                                        <p:attrNameLst>
                                          <p:attrName>fillcolor</p:attrName>
                                        </p:attrNameLst>
                                      </p:cBhvr>
                                      <p:to>
                                        <a:srgbClr val="A04DA3"/>
                                      </p:to>
                                    </p:animClr>
                                    <p:set>
                                      <p:cBhvr>
                                        <p:cTn id="219" dur="1000" fill="hold"/>
                                        <p:tgtEl>
                                          <p:spTgt spid="75"/>
                                        </p:tgtEl>
                                        <p:attrNameLst>
                                          <p:attrName>fill.type</p:attrName>
                                        </p:attrNameLst>
                                      </p:cBhvr>
                                      <p:to>
                                        <p:strVal val="solid"/>
                                      </p:to>
                                    </p:set>
                                    <p:set>
                                      <p:cBhvr>
                                        <p:cTn id="220" dur="1000" fill="hold"/>
                                        <p:tgtEl>
                                          <p:spTgt spid="75"/>
                                        </p:tgtEl>
                                        <p:attrNameLst>
                                          <p:attrName>fill.on</p:attrName>
                                        </p:attrNameLst>
                                      </p:cBhvr>
                                      <p:to>
                                        <p:strVal val="true"/>
                                      </p:to>
                                    </p:set>
                                  </p:childTnLst>
                                </p:cTn>
                              </p:par>
                              <p:par>
                                <p:cTn id="221" presetID="1" presetClass="emph" presetSubtype="2" fill="hold" nodeType="withEffect">
                                  <p:stCondLst>
                                    <p:cond delay="0"/>
                                  </p:stCondLst>
                                  <p:childTnLst>
                                    <p:animClr clrSpc="rgb" dir="cw">
                                      <p:cBhvr>
                                        <p:cTn id="222" dur="1000" fill="hold"/>
                                        <p:tgtEl>
                                          <p:spTgt spid="77"/>
                                        </p:tgtEl>
                                        <p:attrNameLst>
                                          <p:attrName>fillcolor</p:attrName>
                                        </p:attrNameLst>
                                      </p:cBhvr>
                                      <p:to>
                                        <a:srgbClr val="C4652D"/>
                                      </p:to>
                                    </p:animClr>
                                    <p:set>
                                      <p:cBhvr>
                                        <p:cTn id="223" dur="1000" fill="hold"/>
                                        <p:tgtEl>
                                          <p:spTgt spid="77"/>
                                        </p:tgtEl>
                                        <p:attrNameLst>
                                          <p:attrName>fill.type</p:attrName>
                                        </p:attrNameLst>
                                      </p:cBhvr>
                                      <p:to>
                                        <p:strVal val="solid"/>
                                      </p:to>
                                    </p:set>
                                    <p:set>
                                      <p:cBhvr>
                                        <p:cTn id="224" dur="1000" fill="hold"/>
                                        <p:tgtEl>
                                          <p:spTgt spid="77"/>
                                        </p:tgtEl>
                                        <p:attrNameLst>
                                          <p:attrName>fill.on</p:attrName>
                                        </p:attrNameLst>
                                      </p:cBhvr>
                                      <p:to>
                                        <p:strVal val="true"/>
                                      </p:to>
                                    </p:set>
                                  </p:childTnLst>
                                </p:cTn>
                              </p:par>
                              <p:par>
                                <p:cTn id="225" presetID="1" presetClass="emph" presetSubtype="2" fill="hold" nodeType="withEffect">
                                  <p:stCondLst>
                                    <p:cond delay="0"/>
                                  </p:stCondLst>
                                  <p:childTnLst>
                                    <p:animClr clrSpc="rgb" dir="cw">
                                      <p:cBhvr>
                                        <p:cTn id="226" dur="1000" fill="hold"/>
                                        <p:tgtEl>
                                          <p:spTgt spid="91"/>
                                        </p:tgtEl>
                                        <p:attrNameLst>
                                          <p:attrName>fillcolor</p:attrName>
                                        </p:attrNameLst>
                                      </p:cBhvr>
                                      <p:to>
                                        <a:srgbClr val="A04DA3"/>
                                      </p:to>
                                    </p:animClr>
                                    <p:set>
                                      <p:cBhvr>
                                        <p:cTn id="227" dur="1000" fill="hold"/>
                                        <p:tgtEl>
                                          <p:spTgt spid="91"/>
                                        </p:tgtEl>
                                        <p:attrNameLst>
                                          <p:attrName>fill.type</p:attrName>
                                        </p:attrNameLst>
                                      </p:cBhvr>
                                      <p:to>
                                        <p:strVal val="solid"/>
                                      </p:to>
                                    </p:set>
                                    <p:set>
                                      <p:cBhvr>
                                        <p:cTn id="228" dur="1000" fill="hold"/>
                                        <p:tgtEl>
                                          <p:spTgt spid="91"/>
                                        </p:tgtEl>
                                        <p:attrNameLst>
                                          <p:attrName>fill.on</p:attrName>
                                        </p:attrNameLst>
                                      </p:cBhvr>
                                      <p:to>
                                        <p:strVal val="true"/>
                                      </p:to>
                                    </p:set>
                                  </p:childTnLst>
                                </p:cTn>
                              </p:par>
                              <p:par>
                                <p:cTn id="229" presetID="1" presetClass="emph" presetSubtype="2" fill="hold" nodeType="withEffect">
                                  <p:stCondLst>
                                    <p:cond delay="0"/>
                                  </p:stCondLst>
                                  <p:childTnLst>
                                    <p:animClr clrSpc="rgb" dir="cw">
                                      <p:cBhvr>
                                        <p:cTn id="230" dur="1000" fill="hold"/>
                                        <p:tgtEl>
                                          <p:spTgt spid="90"/>
                                        </p:tgtEl>
                                        <p:attrNameLst>
                                          <p:attrName>fillcolor</p:attrName>
                                        </p:attrNameLst>
                                      </p:cBhvr>
                                      <p:to>
                                        <a:srgbClr val="A04DA3"/>
                                      </p:to>
                                    </p:animClr>
                                    <p:set>
                                      <p:cBhvr>
                                        <p:cTn id="231" dur="1000" fill="hold"/>
                                        <p:tgtEl>
                                          <p:spTgt spid="90"/>
                                        </p:tgtEl>
                                        <p:attrNameLst>
                                          <p:attrName>fill.type</p:attrName>
                                        </p:attrNameLst>
                                      </p:cBhvr>
                                      <p:to>
                                        <p:strVal val="solid"/>
                                      </p:to>
                                    </p:set>
                                    <p:set>
                                      <p:cBhvr>
                                        <p:cTn id="232" dur="1000" fill="hold"/>
                                        <p:tgtEl>
                                          <p:spTgt spid="90"/>
                                        </p:tgtEl>
                                        <p:attrNameLst>
                                          <p:attrName>fill.on</p:attrName>
                                        </p:attrNameLst>
                                      </p:cBhvr>
                                      <p:to>
                                        <p:strVal val="true"/>
                                      </p:to>
                                    </p:set>
                                  </p:childTnLst>
                                </p:cTn>
                              </p:par>
                              <p:par>
                                <p:cTn id="233" presetID="1" presetClass="emph" presetSubtype="2" fill="hold" nodeType="withEffect">
                                  <p:stCondLst>
                                    <p:cond delay="0"/>
                                  </p:stCondLst>
                                  <p:childTnLst>
                                    <p:animClr clrSpc="rgb" dir="cw">
                                      <p:cBhvr>
                                        <p:cTn id="234" dur="1000" fill="hold"/>
                                        <p:tgtEl>
                                          <p:spTgt spid="92"/>
                                        </p:tgtEl>
                                        <p:attrNameLst>
                                          <p:attrName>fillcolor</p:attrName>
                                        </p:attrNameLst>
                                      </p:cBhvr>
                                      <p:to>
                                        <a:srgbClr val="C4652D"/>
                                      </p:to>
                                    </p:animClr>
                                    <p:set>
                                      <p:cBhvr>
                                        <p:cTn id="235" dur="1000" fill="hold"/>
                                        <p:tgtEl>
                                          <p:spTgt spid="92"/>
                                        </p:tgtEl>
                                        <p:attrNameLst>
                                          <p:attrName>fill.type</p:attrName>
                                        </p:attrNameLst>
                                      </p:cBhvr>
                                      <p:to>
                                        <p:strVal val="solid"/>
                                      </p:to>
                                    </p:set>
                                    <p:set>
                                      <p:cBhvr>
                                        <p:cTn id="236" dur="1000" fill="hold"/>
                                        <p:tgtEl>
                                          <p:spTgt spid="92"/>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1000" fill="hold"/>
                                        <p:tgtEl>
                                          <p:spTgt spid="106"/>
                                        </p:tgtEl>
                                        <p:attrNameLst>
                                          <p:attrName>fillcolor</p:attrName>
                                        </p:attrNameLst>
                                      </p:cBhvr>
                                      <p:to>
                                        <a:srgbClr val="A04DA3"/>
                                      </p:to>
                                    </p:animClr>
                                    <p:set>
                                      <p:cBhvr>
                                        <p:cTn id="239" dur="1000" fill="hold"/>
                                        <p:tgtEl>
                                          <p:spTgt spid="106"/>
                                        </p:tgtEl>
                                        <p:attrNameLst>
                                          <p:attrName>fill.type</p:attrName>
                                        </p:attrNameLst>
                                      </p:cBhvr>
                                      <p:to>
                                        <p:strVal val="solid"/>
                                      </p:to>
                                    </p:set>
                                    <p:set>
                                      <p:cBhvr>
                                        <p:cTn id="240" dur="1000" fill="hold"/>
                                        <p:tgtEl>
                                          <p:spTgt spid="106"/>
                                        </p:tgtEl>
                                        <p:attrNameLst>
                                          <p:attrName>fill.on</p:attrName>
                                        </p:attrNameLst>
                                      </p:cBhvr>
                                      <p:to>
                                        <p:strVal val="true"/>
                                      </p:to>
                                    </p:set>
                                  </p:childTnLst>
                                </p:cTn>
                              </p:par>
                              <p:par>
                                <p:cTn id="241" presetID="1" presetClass="emph" presetSubtype="2" fill="hold" nodeType="withEffect">
                                  <p:stCondLst>
                                    <p:cond delay="0"/>
                                  </p:stCondLst>
                                  <p:childTnLst>
                                    <p:animClr clrSpc="rgb" dir="cw">
                                      <p:cBhvr>
                                        <p:cTn id="242" dur="1000" fill="hold"/>
                                        <p:tgtEl>
                                          <p:spTgt spid="105"/>
                                        </p:tgtEl>
                                        <p:attrNameLst>
                                          <p:attrName>fillcolor</p:attrName>
                                        </p:attrNameLst>
                                      </p:cBhvr>
                                      <p:to>
                                        <a:srgbClr val="A04DA3"/>
                                      </p:to>
                                    </p:animClr>
                                    <p:set>
                                      <p:cBhvr>
                                        <p:cTn id="243" dur="1000" fill="hold"/>
                                        <p:tgtEl>
                                          <p:spTgt spid="105"/>
                                        </p:tgtEl>
                                        <p:attrNameLst>
                                          <p:attrName>fill.type</p:attrName>
                                        </p:attrNameLst>
                                      </p:cBhvr>
                                      <p:to>
                                        <p:strVal val="solid"/>
                                      </p:to>
                                    </p:set>
                                    <p:set>
                                      <p:cBhvr>
                                        <p:cTn id="244" dur="1000" fill="hold"/>
                                        <p:tgtEl>
                                          <p:spTgt spid="105"/>
                                        </p:tgtEl>
                                        <p:attrNameLst>
                                          <p:attrName>fill.on</p:attrName>
                                        </p:attrNameLst>
                                      </p:cBhvr>
                                      <p:to>
                                        <p:strVal val="true"/>
                                      </p:to>
                                    </p:set>
                                  </p:childTnLst>
                                </p:cTn>
                              </p:par>
                              <p:par>
                                <p:cTn id="245" presetID="1" presetClass="emph" presetSubtype="2" fill="hold" nodeType="withEffect">
                                  <p:stCondLst>
                                    <p:cond delay="0"/>
                                  </p:stCondLst>
                                  <p:childTnLst>
                                    <p:animClr clrSpc="rgb" dir="cw">
                                      <p:cBhvr>
                                        <p:cTn id="246" dur="1000" fill="hold"/>
                                        <p:tgtEl>
                                          <p:spTgt spid="107"/>
                                        </p:tgtEl>
                                        <p:attrNameLst>
                                          <p:attrName>fillcolor</p:attrName>
                                        </p:attrNameLst>
                                      </p:cBhvr>
                                      <p:to>
                                        <a:srgbClr val="A04DA3"/>
                                      </p:to>
                                    </p:animClr>
                                    <p:set>
                                      <p:cBhvr>
                                        <p:cTn id="247" dur="1000" fill="hold"/>
                                        <p:tgtEl>
                                          <p:spTgt spid="107"/>
                                        </p:tgtEl>
                                        <p:attrNameLst>
                                          <p:attrName>fill.type</p:attrName>
                                        </p:attrNameLst>
                                      </p:cBhvr>
                                      <p:to>
                                        <p:strVal val="solid"/>
                                      </p:to>
                                    </p:set>
                                    <p:set>
                                      <p:cBhvr>
                                        <p:cTn id="248" dur="1000" fill="hold"/>
                                        <p:tgtEl>
                                          <p:spTgt spid="10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1071563"/>
            <a:ext cx="8229600" cy="858837"/>
          </a:xfrm>
        </p:spPr>
        <p:txBody>
          <a:bodyPr>
            <a:normAutofit/>
          </a:bodyPr>
          <a:lstStyle/>
          <a:p>
            <a:pPr eaLnBrk="1" hangingPunct="1"/>
            <a:r>
              <a:rPr lang="en-US" dirty="0" smtClean="0">
                <a:solidFill>
                  <a:schemeClr val="accent2">
                    <a:lumMod val="75000"/>
                  </a:schemeClr>
                </a:solidFill>
                <a:latin typeface="Calibri" charset="0"/>
                <a:ea typeface="MS PGothic" charset="0"/>
              </a:rPr>
              <a:t>Parallelization Scheme</a:t>
            </a:r>
            <a:endParaRPr lang="en-US" dirty="0">
              <a:solidFill>
                <a:schemeClr val="accent2">
                  <a:lumMod val="75000"/>
                </a:schemeClr>
              </a:solidFill>
              <a:latin typeface="Calibri" charset="0"/>
              <a:ea typeface="MS PGothic" charset="0"/>
            </a:endParaRPr>
          </a:p>
        </p:txBody>
      </p:sp>
      <p:sp>
        <p:nvSpPr>
          <p:cNvPr id="16" name="Slide Number Placeholder 15"/>
          <p:cNvSpPr>
            <a:spLocks noGrp="1"/>
          </p:cNvSpPr>
          <p:nvPr>
            <p:ph type="sldNum" sz="quarter" idx="12"/>
          </p:nvPr>
        </p:nvSpPr>
        <p:spPr/>
        <p:txBody>
          <a:bodyPr>
            <a:normAutofit/>
          </a:bodyPr>
          <a:lstStyle/>
          <a:p>
            <a:fld id="{89C7DFD6-7F6F-9F47-9D2F-CA1624647C8D}" type="slidenum">
              <a:rPr lang="en-US" smtClean="0"/>
              <a:pPr/>
              <a:t>31</a:t>
            </a:fld>
            <a:endParaRPr lang="en-US"/>
          </a:p>
        </p:txBody>
      </p:sp>
      <p:pic>
        <p:nvPicPr>
          <p:cNvPr id="1026" name="Picture 2" descr="Z:\Miscellaneous\REU\Summer2013\Pictures\tensors.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11898" y="2011679"/>
            <a:ext cx="5031740" cy="377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988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4251</TotalTime>
  <Words>1687</Words>
  <Application>Microsoft Office PowerPoint</Application>
  <PresentationFormat>On-screen Show (4:3)</PresentationFormat>
  <Paragraphs>337</Paragraphs>
  <Slides>31</Slides>
  <Notes>6</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Cambria Math</vt:lpstr>
      <vt:lpstr>Wingdings</vt:lpstr>
      <vt:lpstr>Wingdings 2</vt:lpstr>
      <vt:lpstr>ＭＳ Ｐゴシック</vt:lpstr>
      <vt:lpstr>Cambria</vt:lpstr>
      <vt:lpstr>Arial Bold</vt:lpstr>
      <vt:lpstr>Calibri</vt:lpstr>
      <vt:lpstr>Courier New</vt:lpstr>
      <vt:lpstr>Adjacency</vt:lpstr>
      <vt:lpstr>PowerPoint Presentation</vt:lpstr>
      <vt:lpstr>Project Goal</vt:lpstr>
      <vt:lpstr>Motivation</vt:lpstr>
      <vt:lpstr>Data Flow</vt:lpstr>
      <vt:lpstr>Acquire Data</vt:lpstr>
      <vt:lpstr>Mathematical Representation</vt:lpstr>
      <vt:lpstr>Affinity Propagation (Frey and Dueck, 2007)</vt:lpstr>
      <vt:lpstr>Affinity Propagation (Frey and Dueck, 2007)</vt:lpstr>
      <vt:lpstr>Hierarchical Affinity Propagation  (Givoni, Chung, and Frey, 2007)</vt:lpstr>
      <vt:lpstr>Hierarchical Affinity Propagation (Givoni, Chung, and Frey, 2007)</vt:lpstr>
      <vt:lpstr>Analytics</vt:lpstr>
      <vt:lpstr>Parallelization Scheme Overview</vt:lpstr>
      <vt:lpstr>Parallelization Scheme [Step 1]</vt:lpstr>
      <vt:lpstr>Parallelization Scheme [Step 2]</vt:lpstr>
      <vt:lpstr>Parallelization Scheme [Step 3]</vt:lpstr>
      <vt:lpstr>Parallelization Scheme Diagram</vt:lpstr>
      <vt:lpstr>PowerPoint Presentation</vt:lpstr>
      <vt:lpstr>Experiments</vt:lpstr>
      <vt:lpstr>Results</vt:lpstr>
      <vt:lpstr>Mandrill Dataset</vt:lpstr>
      <vt:lpstr>Runtime</vt:lpstr>
      <vt:lpstr>Purity</vt:lpstr>
      <vt:lpstr>Visualization</vt:lpstr>
      <vt:lpstr>Summary</vt:lpstr>
      <vt:lpstr>References</vt:lpstr>
      <vt:lpstr>PowerPoint Presentation</vt:lpstr>
      <vt:lpstr>PowerPoint Presentation</vt:lpstr>
      <vt:lpstr>Affinity Propagation</vt:lpstr>
      <vt:lpstr>Hierarchical Affinity Propagation</vt:lpstr>
      <vt:lpstr>Hierarchical Affinity Propagation</vt:lpstr>
      <vt:lpstr>Parallelization Scheme</vt:lpstr>
    </vt:vector>
  </TitlesOfParts>
  <Company>Florida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 Awards</dc:title>
  <dc:creator>Nancy E Grossbart</dc:creator>
  <cp:lastModifiedBy>Jean M Rouly</cp:lastModifiedBy>
  <cp:revision>343</cp:revision>
  <cp:lastPrinted>2011-11-18T14:40:04Z</cp:lastPrinted>
  <dcterms:created xsi:type="dcterms:W3CDTF">2011-11-21T16:32:02Z</dcterms:created>
  <dcterms:modified xsi:type="dcterms:W3CDTF">2014-03-09T01:46:23Z</dcterms:modified>
</cp:coreProperties>
</file>